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72" r:id="rId5"/>
    <p:sldId id="422" r:id="rId6"/>
    <p:sldId id="423" r:id="rId7"/>
    <p:sldId id="425" r:id="rId8"/>
    <p:sldId id="426" r:id="rId9"/>
    <p:sldId id="427" r:id="rId10"/>
    <p:sldId id="428" r:id="rId11"/>
    <p:sldId id="429" r:id="rId12"/>
    <p:sldId id="431" r:id="rId13"/>
    <p:sldId id="433" r:id="rId14"/>
    <p:sldId id="432" r:id="rId15"/>
    <p:sldId id="411" r:id="rId16"/>
    <p:sldId id="387" r:id="rId17"/>
    <p:sldId id="416" r:id="rId18"/>
    <p:sldId id="437" r:id="rId19"/>
    <p:sldId id="400" r:id="rId20"/>
    <p:sldId id="401" r:id="rId21"/>
    <p:sldId id="435" r:id="rId22"/>
    <p:sldId id="438" r:id="rId23"/>
    <p:sldId id="419" r:id="rId24"/>
    <p:sldId id="418" r:id="rId25"/>
    <p:sldId id="259" r:id="rId26"/>
    <p:sldId id="403" r:id="rId27"/>
    <p:sldId id="404" r:id="rId28"/>
    <p:sldId id="405" r:id="rId29"/>
    <p:sldId id="406" r:id="rId30"/>
    <p:sldId id="409" r:id="rId31"/>
    <p:sldId id="410" r:id="rId32"/>
  </p:sldIdLst>
  <p:sldSz cx="121872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o ciaoo" initials="fc" lastIdx="1" clrIdx="0">
    <p:extLst>
      <p:ext uri="{19B8F6BF-5375-455C-9EA6-DF929625EA0E}">
        <p15:presenceInfo xmlns:p15="http://schemas.microsoft.com/office/powerpoint/2012/main" userId="cdd860f58c3e49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B2C"/>
    <a:srgbClr val="B23757"/>
    <a:srgbClr val="8E2667"/>
    <a:srgbClr val="B04060"/>
    <a:srgbClr val="E2672F"/>
    <a:srgbClr val="F18F1D"/>
    <a:srgbClr val="CB514D"/>
    <a:srgbClr val="C74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9D8B8B-9EA7-4042-9D1A-328D29F5F97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A8A389-E3AB-4379-9FA9-697DB23D325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021293" y="0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2A527DD-C788-4D3E-A827-1DD2CE54FB56}" type="datetime1">
              <a:rPr lang="de-CH"/>
              <a:pPr lvl="0"/>
              <a:t>22.12.2022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B96197C-2D6B-476F-BBBE-0E98D126B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283" y="768352"/>
            <a:ext cx="6816723" cy="383698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805B4E7F-603A-4C4F-8E14-60C58B780B7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09931" y="4861444"/>
            <a:ext cx="5679438" cy="4605576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t" anchorCtr="0" compatLnSpc="1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FAD897-6876-4F84-9AB0-6ACC7A88409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721105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5BD969-575D-402F-B2A8-0EE7F4724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021293" y="9721105"/>
            <a:ext cx="3076361" cy="5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9038" tIns="49523" rIns="99038" bIns="4952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3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1EE8814-00FF-4D3A-B369-C5340F311B90}" type="slidenum">
              <a:t>‹N›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39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F853C022-132F-4060-A1D6-6053A7D5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21" b="31272"/>
          <a:stretch>
            <a:fillRect/>
          </a:stretch>
        </p:blipFill>
        <p:spPr>
          <a:xfrm>
            <a:off x="431969" y="620704"/>
            <a:ext cx="113236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39BA8558-9FDC-4B39-A8DB-3A56F1933D9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1633" y="4563880"/>
            <a:ext cx="11323975" cy="1673416"/>
          </a:xfrm>
          <a:solidFill>
            <a:srgbClr val="1269B0"/>
          </a:solidFill>
        </p:spPr>
        <p:txBody>
          <a:bodyPr lIns="143999" tIns="107999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647F1-BAC8-42AC-9871-D9271D9EC7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DDF458-1B12-482E-BF0D-FE0AD2466901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3C56C-B6B0-4814-AE02-342192094E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72E66-F648-4D9B-95E4-63CD9C7563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CEFBED-D2B2-4CC7-B125-DB46284CE1F7}" type="slidenum">
              <a:t>‹N›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897492D-E0A6-405F-A0A4-FB0F1B893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3428990"/>
            <a:ext cx="11323975" cy="1152135"/>
          </a:xfrm>
          <a:solidFill>
            <a:srgbClr val="1269B0"/>
          </a:solidFill>
        </p:spPr>
        <p:txBody>
          <a:bodyPr lIns="143999" tIns="71999" anchor="t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9749710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2D03FDE-2FA0-428A-A508-4F9AACC6F2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BE2FB0-1446-4E6F-B553-0E8F10CA3B8A}" type="datetime1">
              <a:rPr lang="de-DE" smtClean="0"/>
              <a:t>22.12.2022</a:t>
            </a:fld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29119892-794B-4E4F-B709-26896F7A93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Fabiano Sasselli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C0F5A0D-5D2B-4808-A592-1109A010FB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83E0A-680F-475E-A760-6A148B5F7FC3}" type="slidenum">
              <a:t>‹N›</a:t>
            </a:fld>
            <a:endParaRPr lang="de-DE"/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AA8768E0-B1D1-487F-9DDC-801AD62E81B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1633" y="620713"/>
            <a:ext cx="11323975" cy="56078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8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1DD05096-B1D3-4D0C-9ABB-6E5E1DE9C7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43A125-5985-484F-8D6B-04058AEFECC4}" type="datetime1">
              <a:rPr lang="de-DE" smtClean="0"/>
              <a:t>22.12.2022</a:t>
            </a:fld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6BDA9FD7-1714-4CFE-BE25-78C3B5832E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Fabiano Sasselli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154A908-55B7-40C9-8FED-CAC8C7CF07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A7E2C-B500-4916-AC09-515B0847A8AC}" type="slidenum">
              <a:t>‹N›</a:t>
            </a:fld>
            <a:endParaRPr lang="de-DE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489EF844-583E-4D66-BF4F-C33D89FC729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33" y="1565141"/>
            <a:ext cx="11323975" cy="4672154"/>
          </a:xfrm>
          <a:solidFill>
            <a:srgbClr val="000000"/>
          </a:solidFill>
        </p:spPr>
        <p:txBody>
          <a:bodyPr lIns="143999" tIns="450003"/>
          <a:lstStyle>
            <a:lvl1pPr marL="0" indent="0">
              <a:lnSpc>
                <a:spcPct val="114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Inhalt und Hintergrundfarbe bearbeiten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7BD7C74-EAA4-4082-85E4-5C70BEE34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611998"/>
            <a:ext cx="11323975" cy="971998"/>
          </a:xfrm>
          <a:solidFill>
            <a:srgbClr val="0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1705441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AAB7C-A42C-4B05-AF23-56E1453CA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611998"/>
            <a:ext cx="11323975" cy="5616573"/>
          </a:xfrm>
          <a:solidFill>
            <a:srgbClr val="000000"/>
          </a:solidFill>
        </p:spPr>
        <p:txBody>
          <a:bodyPr lIns="143999" tIns="450003" anchor="t"/>
          <a:lstStyle>
            <a:lvl1pPr>
              <a:lnSpc>
                <a:spcPct val="113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 und Hintergrundfarbe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356D97-CDDB-4B55-B390-3E1B5BF6DF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6E8CC9-BC12-4C22-97C7-8044936F1991}" type="datetime1">
              <a:rPr lang="de-DE" smtClean="0"/>
              <a:t>22.12.2022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630996-BC05-46FA-A8DC-A92C58E432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Fabiano Sasselli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871B57-0054-49AA-BFF1-9F5ECCD6A0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79DED9-F140-4700-AD34-1DC39FEA9F56}" type="slidenum"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5411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1EFD5-C0D0-4C23-8CF6-E988DDD1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CB2012-0E27-4CA7-992F-6CEE054C8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04B9E0-4843-4A72-87B9-EAB884F7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DA01-0085-4877-BA44-23EE18687ACC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A11216-EA93-40CF-9848-CDDEB432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1EDB3C-F040-434C-9181-935A9DFC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87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49AA8-E9D7-42FA-9FE8-ECD73F56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EA7011-8FAD-412A-B8FB-ECFC8C418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F54972-9B78-4C61-B346-7BB23391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597B-FB0B-4FF4-A704-086B7EF77858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45CFDE-254C-4347-9619-230361FB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88A75C-E4F8-46D6-9E53-84A06BDC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5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8FD68-73A7-421A-84C3-E23690C5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42D8EB-4B36-4DD9-86BE-47FD8067A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8D5E4C-B422-4EFD-852F-EBE80B5E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21FF-CBD0-43E6-AE7F-828DD7A69BB5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783FC7-AFF6-45BA-BDBB-570D2B33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F64FD1-2A6D-473E-81A3-BA8FAABA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44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CDBB9B-BC52-4E75-A775-4E949302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1123BE-2E75-43C2-9EDB-056BC2DB0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11E16-302C-4AFB-9498-7798F6644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4D3778-7B39-45E6-8B68-4DAB1DCC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A1E4D-FFF8-4BB2-848E-25B88CFF2449}" type="datetime1">
              <a:rPr lang="de-DE" smtClean="0"/>
              <a:t>22.12.2022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595D0A-DEDD-4CD8-A356-8A47E304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371A11-F100-45F9-B54F-62B0816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23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64CB1-4F52-4F84-B52C-CE271BBF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CEF5FB-F748-474A-9330-23BB8C7F0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504571-A170-4AA9-B42C-64FC07D1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9400FF-EBC1-49B7-8B85-1AA3419C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4FC4F8-BDED-44EF-9CC9-B0501A8AB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6C9B210-A874-4451-B7EA-1CADCC70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0817-593D-4094-8FB6-C54AB708505A}" type="datetime1">
              <a:rPr lang="de-DE" smtClean="0"/>
              <a:t>22.12.2022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D4124B-C266-4F1A-80E0-C7F6C4B8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DA0303-9E57-45F9-9391-F85E11B1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0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5065E-9892-48A7-9809-53C9AB92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0C6DB0D-5746-4D71-92FD-7A6A7247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49D61-549A-4A3A-97E7-B241D85053F6}" type="datetime1">
              <a:rPr lang="de-DE" smtClean="0"/>
              <a:t>22.12.2022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82677E-19EA-49C0-967A-7F9F886D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C07A53A-F8CC-4319-9239-020A01EE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5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FF8BF3-BFD2-455A-831E-51E5C83F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165A2-AD93-4B2B-A8A5-AECB66E7AC7C}" type="datetime1">
              <a:rPr lang="de-DE" smtClean="0"/>
              <a:t>22.12.2022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44C2119-34AD-42EA-BDEA-C599836E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29330-86CF-48EE-812E-06779917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8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C7B7-F3BE-4702-AD0F-2D1A6ACBB5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4823304"/>
            <a:ext cx="11323975" cy="1013969"/>
          </a:xfrm>
          <a:solidFill>
            <a:srgbClr val="1269B0"/>
          </a:solidFill>
        </p:spPr>
        <p:txBody>
          <a:bodyPr lIns="143999" tIns="107999"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28D709-1940-4C70-9C8C-D8AD96D6FD5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1633" y="5809750"/>
            <a:ext cx="11323975" cy="427536"/>
          </a:xfrm>
          <a:solidFill>
            <a:srgbClr val="1269B0"/>
          </a:solidFill>
        </p:spPr>
        <p:txBody>
          <a:bodyPr lIns="143999" bIns="107999" anchor="b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F72BF2-EB78-4DF3-A16B-C49F75711A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A1AC1C-468B-44EA-A38C-0FAE353D8643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F00B0-0F01-407D-93B3-9DAC2D798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98133C-90CA-4B4D-A35C-9E26C75687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688184-AC0F-444C-811F-194EA76BA002}" type="slidenum">
              <a:t>‹N›</a:t>
            </a:fld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4A57F84B-29F5-4DC0-8A40-363C0F0076F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1633" y="620713"/>
            <a:ext cx="11323975" cy="42045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28010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0D48D-C44F-4B25-955C-7701BCCF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8B826D-FADE-48EC-A60D-883E4CF02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4A9BF4-187C-4474-93F1-DFB0121FA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E8D01F-C39A-41C7-81BF-610AC358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C8FA-9084-4364-A33B-041DD5E6415E}" type="datetime1">
              <a:rPr lang="de-DE" smtClean="0"/>
              <a:t>22.12.2022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BA7177-19BC-4962-A76A-DE755F2B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0F8C0C-65C2-40F0-931A-CFA84701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44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A0A0B-4F35-4F6D-8B14-F93B1D68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F74F2D8-2E16-4B0C-A091-063242D56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16C16B-5EC9-42D4-B6B1-DAF791410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B10F8B-E9D5-43F9-967B-1B0C19E2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CC67-9197-460B-9B71-B5BBDC6CF13D}" type="datetime1">
              <a:rPr lang="de-DE" smtClean="0"/>
              <a:t>22.12.2022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3C0710-FDDF-4075-936B-811576A1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871D81-00B0-43CB-A46F-F6D81547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70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E82D0E-D7FA-4AB1-ABCD-6DABF312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CF80DE-492B-4224-8A29-8B9974BEA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789550-773E-4DD8-B1C8-9CF7364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59AE-8211-43A4-B669-07A6521A59BE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981366-88C2-47D4-97F1-55B06280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E98E6B-BFB1-4F56-9985-1CED4AB2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9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4BFF93F-F06B-4768-9FBF-4C30A9AA3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5FD567-9DD9-4EA9-B6C0-F1CA9E2D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AA6BA7-144C-4CF4-8180-6EA8FB08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F395-A807-4C36-9352-697012D53FC4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A83C3E-5218-490C-A883-C7223F38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1966BA-5797-4733-9461-5AC09E1C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2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5D81D-3944-45C5-802E-432DA6FB1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4823304"/>
            <a:ext cx="11323975" cy="1013969"/>
          </a:xfrm>
          <a:noFill/>
        </p:spPr>
        <p:txBody>
          <a:bodyPr lIns="143999" tIns="107999" anchor="t"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4B2AEE-3867-4734-B803-9B08B2F9D47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1633" y="5809750"/>
            <a:ext cx="11323975" cy="427536"/>
          </a:xfrm>
        </p:spPr>
        <p:txBody>
          <a:bodyPr lIns="143999" bIns="107999" anchor="b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A0C147-65BB-43AF-9F0A-89AF9F87FD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BC65F2-B41C-45D9-860B-3EAF747178DB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824E2-307E-4B10-A66D-75C32811C5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D2DED-16B5-487D-95DD-5060F4CCA0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32A41A-4604-49F5-A7BF-B70D6D08335E}" type="slidenum">
              <a:t>‹N›</a:t>
            </a:fld>
            <a:endParaRPr lang="de-DE"/>
          </a:p>
        </p:txBody>
      </p:sp>
      <p:sp>
        <p:nvSpPr>
          <p:cNvPr id="7" name="Bildplatzhalter 9">
            <a:extLst>
              <a:ext uri="{FF2B5EF4-FFF2-40B4-BE49-F238E27FC236}">
                <a16:creationId xmlns:a16="http://schemas.microsoft.com/office/drawing/2014/main" id="{AB3419F4-CFC9-40A6-BE2C-48FE21A11E3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1633" y="620713"/>
            <a:ext cx="11323975" cy="42045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11154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 (Hintergrundbild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>
            <a:extLst>
              <a:ext uri="{FF2B5EF4-FFF2-40B4-BE49-F238E27FC236}">
                <a16:creationId xmlns:a16="http://schemas.microsoft.com/office/drawing/2014/main" id="{BF5C1763-EF92-4542-B4DE-24D59286BA2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1633" y="620713"/>
            <a:ext cx="11323975" cy="465722"/>
          </a:xfrm>
          <a:solidFill>
            <a:srgbClr val="FFFFFF"/>
          </a:solidFill>
        </p:spPr>
        <p:txBody>
          <a:bodyPr lIns="143999" tIns="107999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grpSp>
        <p:nvGrpSpPr>
          <p:cNvPr id="3" name="Gruppieren 5">
            <a:extLst>
              <a:ext uri="{FF2B5EF4-FFF2-40B4-BE49-F238E27FC236}">
                <a16:creationId xmlns:a16="http://schemas.microsoft.com/office/drawing/2014/main" id="{AAB97D2F-56A9-43B5-B388-93E17B41271B}"/>
              </a:ext>
            </a:extLst>
          </p:cNvPr>
          <p:cNvGrpSpPr/>
          <p:nvPr/>
        </p:nvGrpSpPr>
        <p:grpSpPr>
          <a:xfrm>
            <a:off x="190423" y="152403"/>
            <a:ext cx="11806394" cy="612775"/>
            <a:chOff x="190423" y="152403"/>
            <a:chExt cx="11806394" cy="612775"/>
          </a:xfrm>
        </p:grpSpPr>
        <p:sp>
          <p:nvSpPr>
            <p:cNvPr id="4" name="Rechteck 6">
              <a:extLst>
                <a:ext uri="{FF2B5EF4-FFF2-40B4-BE49-F238E27FC236}">
                  <a16:creationId xmlns:a16="http://schemas.microsoft.com/office/drawing/2014/main" id="{A845A03F-9149-4EEF-B6CC-CB6F5324B2F6}"/>
                </a:ext>
              </a:extLst>
            </p:cNvPr>
            <p:cNvSpPr/>
            <p:nvPr/>
          </p:nvSpPr>
          <p:spPr>
            <a:xfrm>
              <a:off x="190423" y="152403"/>
              <a:ext cx="11806385" cy="468309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" name="Rechteck 8">
              <a:extLst>
                <a:ext uri="{FF2B5EF4-FFF2-40B4-BE49-F238E27FC236}">
                  <a16:creationId xmlns:a16="http://schemas.microsoft.com/office/drawing/2014/main" id="{ED174E22-1D85-452E-BE31-A54350B4507B}"/>
                </a:ext>
              </a:extLst>
            </p:cNvPr>
            <p:cNvSpPr/>
            <p:nvPr/>
          </p:nvSpPr>
          <p:spPr>
            <a:xfrm>
              <a:off x="190423" y="597697"/>
              <a:ext cx="241209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" name="Rechteck 10">
              <a:extLst>
                <a:ext uri="{FF2B5EF4-FFF2-40B4-BE49-F238E27FC236}">
                  <a16:creationId xmlns:a16="http://schemas.microsoft.com/office/drawing/2014/main" id="{1ADBF4A0-EBEF-4851-8266-31E4A3AE4A7C}"/>
                </a:ext>
              </a:extLst>
            </p:cNvPr>
            <p:cNvSpPr/>
            <p:nvPr/>
          </p:nvSpPr>
          <p:spPr>
            <a:xfrm>
              <a:off x="11755608" y="597697"/>
              <a:ext cx="241209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pic>
          <p:nvPicPr>
            <p:cNvPr id="7" name="Bild 18" descr="g_eth_logo_kurz_neg_Schutzraum.eps">
              <a:extLst>
                <a:ext uri="{FF2B5EF4-FFF2-40B4-BE49-F238E27FC236}">
                  <a16:creationId xmlns:a16="http://schemas.microsoft.com/office/drawing/2014/main" id="{7AA5BF06-B736-4D90-A35D-71584733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34" y="306003"/>
              <a:ext cx="1043997" cy="170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5EDB6F3E-75A5-4B27-A472-6DB8847BF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1063255"/>
            <a:ext cx="11323975" cy="960805"/>
          </a:xfrm>
        </p:spPr>
        <p:txBody>
          <a:bodyPr lIns="143999" anchor="t"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966868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851E62C-8C7C-4117-8E3C-1E086C98C2B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33" y="2024060"/>
            <a:ext cx="11323975" cy="421004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C0E0EDAA-BBA3-4733-B371-6874E55A969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84BBE23-5670-44C3-A5A2-FE14945887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C385F11-F83E-48DD-8BCD-EA5C6BE01C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96A243-B310-4513-B800-541433E62DD4}" type="slidenum">
              <a:t>‹N›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456D02F5-D56E-4ED2-B837-8E8844A2D0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2195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D18EA03-F557-4A45-AC28-3BF5C0AD9FA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33" y="2024060"/>
            <a:ext cx="5469858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56113D9D-B4AA-4658-90DE-BD49F015046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5567" y="2024060"/>
            <a:ext cx="5470041" cy="421322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F37B4F1-1028-475E-9EB3-ECB4772CB4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CC8D98FB-9BC4-46DC-8A02-F035F19E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107F4F-7889-4A2A-B2B2-7DB1C2A84715}" type="datetime1">
              <a:rPr lang="de-DE" smtClean="0"/>
              <a:t>22.12.2022</a:t>
            </a:fld>
            <a:endParaRPr lang="de-DE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777262A-6E24-4262-9306-54FA4DC0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D3F786E-7857-4C29-B0BD-A4D5B08A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F5CF-5C44-48A6-8C80-02A728F55B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34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D18EA03-F557-4A45-AC28-3BF5C0AD9FA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29" y="2024060"/>
            <a:ext cx="3439726" cy="4213227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56113D9D-B4AA-4658-90DE-BD49F015046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02925" y="2024060"/>
            <a:ext cx="3823853" cy="4213227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5D03F3AB-8407-434D-B162-7C320F2A8A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056310-92B0-454A-89EA-85681388D411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CBE7B8DF-76A7-4715-B23E-8E9404B8F1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5F42CBD3-FC53-4324-83D6-204DD841A3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76A63C-111C-4D9C-9A9C-939FEFDF2BAC}" type="slidenum">
              <a:t>‹N›</a:t>
            </a:fld>
            <a:endParaRPr lang="de-DE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F37B4F1-1028-475E-9EB3-ECB4772CB4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9C75489-2558-4626-9F50-9DC93722938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348" y="2024059"/>
            <a:ext cx="3597260" cy="4213227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5832262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2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D18EA03-F557-4A45-AC28-3BF5C0AD9FA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28" y="3578632"/>
            <a:ext cx="5661984" cy="2736036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56113D9D-B4AA-4658-90DE-BD49F015046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629" y="1592711"/>
            <a:ext cx="11323975" cy="1985920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5D03F3AB-8407-434D-B162-7C320F2A8A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C573EF-B054-4660-A14A-DB6A4F5E23DF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CBE7B8DF-76A7-4715-B23E-8E9404B8F1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Fabiano Sasselli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5F42CBD3-FC53-4324-83D6-204DD841A3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76A63C-111C-4D9C-9A9C-939FEFDF2BAC}" type="slidenum">
              <a:t>‹N›</a:t>
            </a:fld>
            <a:endParaRPr lang="de-DE"/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8F37B4F1-1028-475E-9EB3-ECB4772CB4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9C75489-2558-4626-9F50-9DC93722938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3616" y="3578631"/>
            <a:ext cx="5661988" cy="2730098"/>
          </a:xfrm>
        </p:spPr>
        <p:txBody>
          <a:bodyPr r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8995806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46C8E4-E508-4A3A-812D-1F52EB5B46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132791-AB53-40A3-9C29-47BE014494FD}" type="datetime1">
              <a:rPr lang="de-DE" smtClean="0"/>
              <a:t>22.12.2022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AEA248-7C97-4282-B579-456968CA4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Fabiano Sasselli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DE4C6-4F1B-4B37-A684-DB31FF1350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091245-84F6-499D-9093-6B7FCE3537B9}" type="slidenum">
              <a:t>‹N›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E850DEF-3A3E-4884-B034-DD7E1DF101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90265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>
            <a:extLst>
              <a:ext uri="{FF2B5EF4-FFF2-40B4-BE49-F238E27FC236}">
                <a16:creationId xmlns:a16="http://schemas.microsoft.com/office/drawing/2014/main" id="{52578EEA-5088-4BBD-8F22-419DA68C5572}"/>
              </a:ext>
            </a:extLst>
          </p:cNvPr>
          <p:cNvGrpSpPr/>
          <p:nvPr/>
        </p:nvGrpSpPr>
        <p:grpSpPr>
          <a:xfrm>
            <a:off x="190423" y="152403"/>
            <a:ext cx="11808186" cy="612775"/>
            <a:chOff x="190423" y="152403"/>
            <a:chExt cx="11808186" cy="612775"/>
          </a:xfrm>
        </p:grpSpPr>
        <p:sp>
          <p:nvSpPr>
            <p:cNvPr id="3" name="Rechteck 23">
              <a:extLst>
                <a:ext uri="{FF2B5EF4-FFF2-40B4-BE49-F238E27FC236}">
                  <a16:creationId xmlns:a16="http://schemas.microsoft.com/office/drawing/2014/main" id="{5203288F-3613-4D77-9E9E-0550EC2DC236}"/>
                </a:ext>
              </a:extLst>
            </p:cNvPr>
            <p:cNvSpPr/>
            <p:nvPr/>
          </p:nvSpPr>
          <p:spPr>
            <a:xfrm>
              <a:off x="190423" y="152403"/>
              <a:ext cx="11808186" cy="47160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" name="Rechteck 24">
              <a:extLst>
                <a:ext uri="{FF2B5EF4-FFF2-40B4-BE49-F238E27FC236}">
                  <a16:creationId xmlns:a16="http://schemas.microsoft.com/office/drawing/2014/main" id="{F6D253D5-29E9-44B6-8BEC-08B831E4C1BF}"/>
                </a:ext>
              </a:extLst>
            </p:cNvPr>
            <p:cNvSpPr/>
            <p:nvPr/>
          </p:nvSpPr>
          <p:spPr>
            <a:xfrm>
              <a:off x="190423" y="597697"/>
              <a:ext cx="249503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" name="Rechteck 25">
              <a:extLst>
                <a:ext uri="{FF2B5EF4-FFF2-40B4-BE49-F238E27FC236}">
                  <a16:creationId xmlns:a16="http://schemas.microsoft.com/office/drawing/2014/main" id="{7C6CF21A-741B-4E59-9C1C-065ACFA50A54}"/>
                </a:ext>
              </a:extLst>
            </p:cNvPr>
            <p:cNvSpPr/>
            <p:nvPr/>
          </p:nvSpPr>
          <p:spPr>
            <a:xfrm>
              <a:off x="11748741" y="597697"/>
              <a:ext cx="249503" cy="167481"/>
            </a:xfrm>
            <a:prstGeom prst="rect">
              <a:avLst/>
            </a:prstGeom>
            <a:solidFill>
              <a:srgbClr val="1269B0"/>
            </a:soli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pic>
          <p:nvPicPr>
            <p:cNvPr id="6" name="Bild 18" descr="g_eth_logo_kurz_neg_Schutzraum.eps">
              <a:extLst>
                <a:ext uri="{FF2B5EF4-FFF2-40B4-BE49-F238E27FC236}">
                  <a16:creationId xmlns:a16="http://schemas.microsoft.com/office/drawing/2014/main" id="{6CFE4504-D412-4366-AF36-1CA7035A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1834" y="306003"/>
              <a:ext cx="1042123" cy="170142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</p:pic>
      </p:grp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53805816-917C-4586-9AAC-FB568B7AEC3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579361" y="6308729"/>
            <a:ext cx="815772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AD883C2C-58E9-4E18-8947-3E5A2212FAD7}" type="datetime1">
              <a:rPr lang="de-DE" smtClean="0"/>
              <a:t>22.12.2022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8D431A3-F6CC-430C-A76C-C654A03297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3616" y="6308729"/>
            <a:ext cx="4276484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r>
              <a:rPr lang="en-US" dirty="0"/>
              <a:t>Fabiano </a:t>
            </a:r>
            <a:r>
              <a:rPr lang="en-US" dirty="0" err="1"/>
              <a:t>Sasselli</a:t>
            </a:r>
            <a:endParaRPr lang="en-US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928AF03-AD94-4C79-8865-972CBC7DF70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97308" y="6308729"/>
            <a:ext cx="355463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B845F5CF-5C44-48A6-8C80-02A728F55BF3}" type="slidenum">
              <a:t>‹N›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148CD8BB-4245-4DA8-9DFB-8AE13CCC4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1633" y="2024060"/>
            <a:ext cx="11307497" cy="4210043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525F6739-EC13-45B9-BD08-7EF5CC1D99FD}"/>
              </a:ext>
            </a:extLst>
          </p:cNvPr>
          <p:cNvSpPr txBox="1"/>
          <p:nvPr/>
        </p:nvSpPr>
        <p:spPr>
          <a:xfrm>
            <a:off x="11408676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12" name="Textfeld 17">
            <a:extLst>
              <a:ext uri="{FF2B5EF4-FFF2-40B4-BE49-F238E27FC236}">
                <a16:creationId xmlns:a16="http://schemas.microsoft.com/office/drawing/2014/main" id="{CA5C0DF3-C340-4B1C-8207-B0A61EB71F8F}"/>
              </a:ext>
            </a:extLst>
          </p:cNvPr>
          <p:cNvSpPr txBox="1"/>
          <p:nvPr/>
        </p:nvSpPr>
        <p:spPr>
          <a:xfrm>
            <a:off x="10441926" y="6300188"/>
            <a:ext cx="141219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35999" tIns="45720" rIns="35999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|</a:t>
            </a:r>
          </a:p>
        </p:txBody>
      </p:sp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D33BD921-E6F0-4C7A-A209-2F0C0E7E3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33" y="620713"/>
            <a:ext cx="11323975" cy="971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140396" tIns="0" rIns="143999" bIns="0" anchor="b" anchorCtr="0" compatLnSpc="1">
            <a:noAutofit/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4" name="Textfeld 6">
            <a:extLst>
              <a:ext uri="{FF2B5EF4-FFF2-40B4-BE49-F238E27FC236}">
                <a16:creationId xmlns:a16="http://schemas.microsoft.com/office/drawing/2014/main" id="{81C2F578-B7A7-4598-8684-C9A9034A6597}"/>
              </a:ext>
            </a:extLst>
          </p:cNvPr>
          <p:cNvSpPr txBox="1"/>
          <p:nvPr/>
        </p:nvSpPr>
        <p:spPr>
          <a:xfrm>
            <a:off x="1025435" y="6308729"/>
            <a:ext cx="5068180" cy="459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Institute of Fluid Dynamics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25BAE6-3E53-410E-8E1E-A0B3E503B7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070" y="6407237"/>
            <a:ext cx="623529" cy="2743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60" r:id="rId8"/>
    <p:sldLayoutId id="2147483655" r:id="rId9"/>
    <p:sldLayoutId id="2147483656" r:id="rId10"/>
    <p:sldLayoutId id="2147483657" r:id="rId11"/>
    <p:sldLayoutId id="2147483658" r:id="rId12"/>
  </p:sldLayoutIdLst>
  <p:transition>
    <p:fade/>
  </p:transition>
  <p:hf hdr="0"/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2800" b="1" i="0" u="none" strike="noStrike" kern="1200" cap="none" spc="0" baseline="0">
          <a:solidFill>
            <a:srgbClr val="000000"/>
          </a:solidFill>
          <a:uFillTx/>
          <a:latin typeface="Arial"/>
        </a:defRPr>
      </a:lvl1pPr>
    </p:titleStyle>
    <p:bodyStyle>
      <a:lvl1pPr marL="361946" marR="0" lvl="0" indent="-361946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rial"/>
        </a:defRPr>
      </a:lvl1pPr>
      <a:lvl2pPr marL="627058" marR="0" lvl="1" indent="-26511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893761" marR="0" lvl="2" indent="-266703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1077913" marR="0" lvl="3" indent="-177795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de-DE" sz="16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1262064" marR="0" lvl="4" indent="-184151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Clr>
          <a:srgbClr val="1269B0"/>
        </a:buClr>
        <a:buSzPct val="100000"/>
        <a:buFont typeface="Wingdings" pitchFamily="2"/>
        <a:buChar char="§"/>
        <a:tabLst/>
        <a:defRPr lang="de-DE" sz="14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6D16709-F659-4867-A354-03B6541D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71ACC0-131B-46AB-95A1-947DC53D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6A22E6-CD2E-4787-8386-92680950B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8F7CB-3E2F-4EBC-A9B1-F85DCE368F2A}" type="datetime1">
              <a:rPr lang="de-DE" smtClean="0"/>
              <a:t>22.12.2022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94142D-233D-48D2-AC8D-4A4DB5608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Fabiano Sasselli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BC1D9E-B102-4D85-97CD-933DEB0A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DFC44-00B0-427B-9C4C-87AA9EB24E1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B4FABE9C-6819-4A1B-A452-EB87EAAAAA1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1633" y="4563880"/>
            <a:ext cx="11323975" cy="1673416"/>
          </a:xfrm>
          <a:solidFill>
            <a:srgbClr val="1269B0"/>
          </a:solidFill>
        </p:spPr>
        <p:txBody>
          <a:bodyPr lIns="143999" tIns="107999"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Fabiano Sasselli, CSE </a:t>
            </a:r>
            <a:r>
              <a:rPr lang="it-CH" dirty="0" err="1">
                <a:solidFill>
                  <a:schemeClr val="bg1"/>
                </a:solidFill>
              </a:rPr>
              <a:t>Semester</a:t>
            </a:r>
            <a:r>
              <a:rPr lang="it-CH" dirty="0">
                <a:solidFill>
                  <a:schemeClr val="bg1"/>
                </a:solidFill>
              </a:rPr>
              <a:t> Project HS22</a:t>
            </a:r>
          </a:p>
          <a:p>
            <a:pPr marL="0" indent="0">
              <a:buNone/>
            </a:pPr>
            <a:endParaRPr lang="it-CH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CH" sz="1400" dirty="0">
                <a:solidFill>
                  <a:schemeClr val="bg1"/>
                </a:solidFill>
              </a:rPr>
              <a:t>Supervisor: </a:t>
            </a:r>
            <a:r>
              <a:rPr lang="en-US" sz="1400" dirty="0" err="1">
                <a:solidFill>
                  <a:schemeClr val="bg1"/>
                </a:solidFill>
              </a:rPr>
              <a:t>Kyoungseoun</a:t>
            </a:r>
            <a:r>
              <a:rPr lang="en-US" sz="1400" dirty="0">
                <a:solidFill>
                  <a:schemeClr val="bg1"/>
                </a:solidFill>
              </a:rPr>
              <a:t> Chung</a:t>
            </a:r>
            <a:endParaRPr lang="it-CH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CH" sz="1400" dirty="0">
                <a:solidFill>
                  <a:schemeClr val="bg1"/>
                </a:solidFill>
              </a:rPr>
              <a:t>Professor  : Prof. Dr. Patrick Jenny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0A979E-EF1E-4D7F-93AC-B0F2C3C2440B}"/>
              </a:ext>
            </a:extLst>
          </p:cNvPr>
          <p:cNvSpPr txBox="1"/>
          <p:nvPr/>
        </p:nvSpPr>
        <p:spPr>
          <a:xfrm>
            <a:off x="10579361" y="6308729"/>
            <a:ext cx="815772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4F2B3E-ADBC-46E6-AAB2-6F8E0AF43C7B}" type="datetime1">
              <a:rPr lang="de-DE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22.12.2022</a:t>
            </a:fld>
            <a:endParaRPr lang="de-DE" sz="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9CDF34-8D16-4B24-B3FD-5465A01F1D94}"/>
              </a:ext>
            </a:extLst>
          </p:cNvPr>
          <p:cNvSpPr txBox="1"/>
          <p:nvPr/>
        </p:nvSpPr>
        <p:spPr>
          <a:xfrm>
            <a:off x="6093616" y="6308729"/>
            <a:ext cx="4276484" cy="46830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800" dirty="0">
                <a:solidFill>
                  <a:srgbClr val="000000"/>
                </a:solidFill>
                <a:latin typeface="Arial"/>
              </a:rPr>
              <a:t>Fabiano </a:t>
            </a:r>
            <a:r>
              <a:rPr lang="de-DE" sz="800" dirty="0" err="1">
                <a:solidFill>
                  <a:srgbClr val="000000"/>
                </a:solidFill>
                <a:latin typeface="Arial"/>
              </a:rPr>
              <a:t>Sasselli</a:t>
            </a:r>
            <a:endParaRPr lang="de-DE" sz="800" b="0" i="0" u="none" strike="noStrike" kern="1200" cap="none" spc="0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8DB4BA-3405-4918-B9F8-44CA900D8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28" y="3429000"/>
            <a:ext cx="11323975" cy="1152135"/>
          </a:xfrm>
        </p:spPr>
        <p:txBody>
          <a:bodyPr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 and validation of the magnetized Poisson-Vlasov-Fokker-Planck framework</a:t>
            </a:r>
            <a:endParaRPr lang="it-CH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6BCF99C-AE58-4723-873D-D99A37315C7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D4CFB6-F4BF-4454-BB5A-2622829107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4CEFBED-D2B2-4CC7-B125-DB46284CE1F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4A8A0E5-E984-7854-A5EF-24E906AA686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r>
                  <a:rPr lang="it-CH" dirty="0"/>
                  <a:t>Static </a:t>
                </a:r>
                <a:r>
                  <a:rPr lang="it-CH" dirty="0" err="1"/>
                  <a:t>magnetic</a:t>
                </a:r>
                <a:r>
                  <a:rPr lang="it-CH" dirty="0"/>
                  <a:t> field:</a:t>
                </a:r>
              </a:p>
              <a:p>
                <a:r>
                  <a:rPr lang="it-CH" dirty="0" err="1"/>
                  <a:t>Irrotational</a:t>
                </a:r>
                <a:r>
                  <a:rPr lang="it-CH" dirty="0"/>
                  <a:t> </a:t>
                </a:r>
                <a:r>
                  <a:rPr lang="it-CH" dirty="0" err="1"/>
                  <a:t>electric</a:t>
                </a:r>
                <a:r>
                  <a:rPr lang="it-CH" dirty="0"/>
                  <a:t> field:</a:t>
                </a:r>
              </a:p>
              <a:p>
                <a:endParaRPr lang="it-CH" dirty="0"/>
              </a:p>
              <a:p>
                <a:pPr marL="0" indent="0">
                  <a:buNone/>
                </a:pPr>
                <a:endParaRPr lang="it-CH" dirty="0"/>
              </a:p>
              <a:p>
                <a:r>
                  <a:rPr lang="it-CH" dirty="0"/>
                  <a:t>Boltzmann relation </a:t>
                </a:r>
                <a:r>
                  <a:rPr lang="it-CH" sz="2000" dirty="0"/>
                  <a:t>(w.r.t </a:t>
                </a:r>
                <a:r>
                  <a:rPr lang="it-CH" sz="2000" dirty="0" err="1"/>
                  <a:t>reference</a:t>
                </a:r>
                <a:r>
                  <a:rPr lang="it-CH" sz="2000" dirty="0"/>
                  <a:t> </a:t>
                </a:r>
                <a:r>
                  <a:rPr lang="it-CH" sz="2000" dirty="0" err="1"/>
                  <a:t>potential</a:t>
                </a:r>
                <a:r>
                  <a:rPr lang="it-CH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CH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CH" sz="2000" dirty="0"/>
              </a:p>
              <a:p>
                <a:endParaRPr lang="it-CH" dirty="0"/>
              </a:p>
              <a:p>
                <a:endParaRPr lang="it-CH" dirty="0"/>
              </a:p>
              <a:p>
                <a:r>
                  <a:rPr lang="it-CH" dirty="0"/>
                  <a:t>Field-</a:t>
                </a:r>
                <a:r>
                  <a:rPr lang="it-CH" dirty="0" err="1"/>
                  <a:t>particles</a:t>
                </a:r>
                <a:r>
                  <a:rPr lang="it-CH" dirty="0"/>
                  <a:t> interaction: scattering, </a:t>
                </a:r>
                <a:r>
                  <a:rPr lang="it-CH" dirty="0" err="1"/>
                  <a:t>gathering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14A8A0E5-E984-7854-A5EF-24E906AA6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>
                <a:blip r:embed="rId2"/>
                <a:stretch>
                  <a:fillRect l="-323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ADECCD0-2FBE-A5C2-77FC-99EA5D96BFA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E791EE-2F2B-EA80-5B77-9CE397D7FC7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7D8663-F5CD-338E-C784-588A7837DB4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olo 5">
                <a:extLst>
                  <a:ext uri="{FF2B5EF4-FFF2-40B4-BE49-F238E27FC236}">
                    <a16:creationId xmlns:a16="http://schemas.microsoft.com/office/drawing/2014/main" id="{3822C3A9-B236-DBFE-14FA-B979A9F11C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CH" dirty="0" err="1">
                    <a:solidFill>
                      <a:schemeClr val="tx1"/>
                    </a:solidFill>
                  </a:rPr>
                  <a:t>Electromagnetic</a:t>
                </a:r>
                <a:r>
                  <a:rPr lang="it-CH" dirty="0">
                    <a:solidFill>
                      <a:schemeClr val="tx1"/>
                    </a:solidFill>
                  </a:rPr>
                  <a:t> field</a:t>
                </a:r>
                <a:br>
                  <a:rPr lang="it-CH" dirty="0"/>
                </a:br>
                <a:r>
                  <a:rPr lang="it-CH" sz="1400" dirty="0" err="1"/>
                  <a:t>Potential</a:t>
                </a:r>
                <a:r>
                  <a:rPr lang="it-CH" sz="1400" dirty="0"/>
                  <a:t> </a:t>
                </a:r>
                <a14:m>
                  <m:oMath xmlns:m="http://schemas.openxmlformats.org/officeDocument/2006/math">
                    <m:r>
                      <a:rPr lang="it-CH" sz="1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it-CH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CH" sz="1400" dirty="0"/>
                  <a:t>Poisson </a:t>
                </a:r>
                <a:r>
                  <a:rPr lang="it-CH" sz="1400" dirty="0" err="1"/>
                  <a:t>equation</a:t>
                </a:r>
                <a:endParaRPr lang="en-US" sz="1400" dirty="0"/>
              </a:p>
            </p:txBody>
          </p:sp>
        </mc:Choice>
        <mc:Fallback xmlns="">
          <p:sp>
            <p:nvSpPr>
              <p:cNvPr id="6" name="Titolo 5">
                <a:extLst>
                  <a:ext uri="{FF2B5EF4-FFF2-40B4-BE49-F238E27FC236}">
                    <a16:creationId xmlns:a16="http://schemas.microsoft.com/office/drawing/2014/main" id="{3822C3A9-B236-DBFE-14FA-B979A9F11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70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166B19-FE3C-B93B-AE13-2D57F541E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3" y="2921312"/>
            <a:ext cx="2864039" cy="74714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BD9A611-0741-FBCF-9C0B-392088EE1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7" y="4135444"/>
            <a:ext cx="6193388" cy="846959"/>
          </a:xfrm>
          <a:prstGeom prst="rect">
            <a:avLst/>
          </a:prstGeom>
        </p:spPr>
      </p:pic>
      <p:sp>
        <p:nvSpPr>
          <p:cNvPr id="8" name="Parallelogramma 7">
            <a:extLst>
              <a:ext uri="{FF2B5EF4-FFF2-40B4-BE49-F238E27FC236}">
                <a16:creationId xmlns:a16="http://schemas.microsoft.com/office/drawing/2014/main" id="{F163F23A-8405-083E-9925-4CF59C18A1C8}"/>
              </a:ext>
            </a:extLst>
          </p:cNvPr>
          <p:cNvSpPr/>
          <p:nvPr/>
        </p:nvSpPr>
        <p:spPr>
          <a:xfrm>
            <a:off x="8821711" y="3338707"/>
            <a:ext cx="2428330" cy="1085850"/>
          </a:xfrm>
          <a:prstGeom prst="parallelogram">
            <a:avLst>
              <a:gd name="adj" fmla="val 3815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365EA23-5979-116B-CADE-457FBD5E1EC4}"/>
              </a:ext>
            </a:extLst>
          </p:cNvPr>
          <p:cNvCxnSpPr>
            <a:cxnSpLocks/>
          </p:cNvCxnSpPr>
          <p:nvPr/>
        </p:nvCxnSpPr>
        <p:spPr>
          <a:xfrm flipH="1">
            <a:off x="9328371" y="3338706"/>
            <a:ext cx="392138" cy="1085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A904C18-1AB5-337B-F080-1BDDA7C2F316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 flipH="1">
            <a:off x="9828707" y="3338707"/>
            <a:ext cx="414338" cy="1085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52F0B5B-2AD1-4707-DE3F-322559FF0CAF}"/>
              </a:ext>
            </a:extLst>
          </p:cNvPr>
          <p:cNvCxnSpPr>
            <a:cxnSpLocks/>
          </p:cNvCxnSpPr>
          <p:nvPr/>
        </p:nvCxnSpPr>
        <p:spPr>
          <a:xfrm flipH="1">
            <a:off x="10351243" y="3338707"/>
            <a:ext cx="382066" cy="1085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5BB104B-4591-654A-45A1-F90FDA7A6088}"/>
              </a:ext>
            </a:extLst>
          </p:cNvPr>
          <p:cNvCxnSpPr/>
          <p:nvPr/>
        </p:nvCxnSpPr>
        <p:spPr>
          <a:xfrm>
            <a:off x="8929909" y="4154682"/>
            <a:ext cx="2038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D0C2D13-33C8-93D5-5332-AE533335C997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9044209" y="3881632"/>
            <a:ext cx="19986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4765E40-B290-D37F-6CE5-FA8DD724E226}"/>
              </a:ext>
            </a:extLst>
          </p:cNvPr>
          <p:cNvCxnSpPr/>
          <p:nvPr/>
        </p:nvCxnSpPr>
        <p:spPr>
          <a:xfrm>
            <a:off x="9129934" y="3611757"/>
            <a:ext cx="20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ma 17">
            <a:extLst>
              <a:ext uri="{FF2B5EF4-FFF2-40B4-BE49-F238E27FC236}">
                <a16:creationId xmlns:a16="http://schemas.microsoft.com/office/drawing/2014/main" id="{3D724EAB-65E6-BD3C-5356-485E2D7262D5}"/>
              </a:ext>
            </a:extLst>
          </p:cNvPr>
          <p:cNvSpPr/>
          <p:nvPr/>
        </p:nvSpPr>
        <p:spPr>
          <a:xfrm>
            <a:off x="8821711" y="2036379"/>
            <a:ext cx="2428330" cy="1085850"/>
          </a:xfrm>
          <a:prstGeom prst="parallelogram">
            <a:avLst>
              <a:gd name="adj" fmla="val 3815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E67F01D-9EE7-895C-D926-161FDAE6F7ED}"/>
              </a:ext>
            </a:extLst>
          </p:cNvPr>
          <p:cNvCxnSpPr>
            <a:cxnSpLocks/>
          </p:cNvCxnSpPr>
          <p:nvPr/>
        </p:nvCxnSpPr>
        <p:spPr>
          <a:xfrm flipH="1">
            <a:off x="9328371" y="2036378"/>
            <a:ext cx="392138" cy="108585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16B4F25-6B41-4AEB-2BD0-623E547602B9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 flipH="1">
            <a:off x="9828707" y="2036379"/>
            <a:ext cx="414338" cy="108585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B56EBEE-08F8-3517-7671-311B7B3F2087}"/>
              </a:ext>
            </a:extLst>
          </p:cNvPr>
          <p:cNvCxnSpPr>
            <a:cxnSpLocks/>
          </p:cNvCxnSpPr>
          <p:nvPr/>
        </p:nvCxnSpPr>
        <p:spPr>
          <a:xfrm flipH="1">
            <a:off x="10351243" y="2036379"/>
            <a:ext cx="382066" cy="1085849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BBEEFD26-165B-315C-6B0E-2294401CC3BA}"/>
              </a:ext>
            </a:extLst>
          </p:cNvPr>
          <p:cNvCxnSpPr/>
          <p:nvPr/>
        </p:nvCxnSpPr>
        <p:spPr>
          <a:xfrm>
            <a:off x="8929909" y="2852354"/>
            <a:ext cx="2038350" cy="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8EE8426-3DCC-13CF-AA73-0951EA13206B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9044209" y="2579304"/>
            <a:ext cx="1998663" cy="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9496823F-E29E-0999-63B0-0796EC0A9C27}"/>
              </a:ext>
            </a:extLst>
          </p:cNvPr>
          <p:cNvCxnSpPr/>
          <p:nvPr/>
        </p:nvCxnSpPr>
        <p:spPr>
          <a:xfrm>
            <a:off x="9129934" y="2309429"/>
            <a:ext cx="2032000" cy="0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EE8FB7F-1FCC-3459-D05A-E315B57BA5B9}"/>
              </a:ext>
            </a:extLst>
          </p:cNvPr>
          <p:cNvCxnSpPr>
            <a:cxnSpLocks/>
          </p:cNvCxnSpPr>
          <p:nvPr/>
        </p:nvCxnSpPr>
        <p:spPr>
          <a:xfrm>
            <a:off x="8821711" y="3122229"/>
            <a:ext cx="0" cy="1307594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23604B3-616D-2465-3362-2E273E0A139C}"/>
              </a:ext>
            </a:extLst>
          </p:cNvPr>
          <p:cNvCxnSpPr>
            <a:cxnSpLocks/>
          </p:cNvCxnSpPr>
          <p:nvPr/>
        </p:nvCxnSpPr>
        <p:spPr>
          <a:xfrm>
            <a:off x="9328123" y="3116962"/>
            <a:ext cx="0" cy="1307594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41F19042-5E81-9210-55F8-8FEB9CA7BBE5}"/>
              </a:ext>
            </a:extLst>
          </p:cNvPr>
          <p:cNvCxnSpPr>
            <a:cxnSpLocks/>
          </p:cNvCxnSpPr>
          <p:nvPr/>
        </p:nvCxnSpPr>
        <p:spPr>
          <a:xfrm>
            <a:off x="8929661" y="2820604"/>
            <a:ext cx="0" cy="1307594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1DAB3E6-0680-53CA-FD90-DE66A2D28FDF}"/>
              </a:ext>
            </a:extLst>
          </p:cNvPr>
          <p:cNvCxnSpPr>
            <a:cxnSpLocks/>
          </p:cNvCxnSpPr>
          <p:nvPr/>
        </p:nvCxnSpPr>
        <p:spPr>
          <a:xfrm>
            <a:off x="9428136" y="2852354"/>
            <a:ext cx="0" cy="1307594"/>
          </a:xfrm>
          <a:prstGeom prst="line">
            <a:avLst/>
          </a:prstGeom>
          <a:ln w="31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391C2A9F-B5CC-DD9A-2CA7-AE349242A186}"/>
              </a:ext>
            </a:extLst>
          </p:cNvPr>
          <p:cNvSpPr/>
          <p:nvPr/>
        </p:nvSpPr>
        <p:spPr>
          <a:xfrm>
            <a:off x="9213576" y="3309275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1595216-930F-1C9D-101F-E7AD90C7062A}"/>
              </a:ext>
            </a:extLst>
          </p:cNvPr>
          <p:cNvSpPr/>
          <p:nvPr/>
        </p:nvSpPr>
        <p:spPr>
          <a:xfrm>
            <a:off x="9111480" y="3586004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DDAEF51F-58CD-EE58-1716-10D16DCEB3E1}"/>
              </a:ext>
            </a:extLst>
          </p:cNvPr>
          <p:cNvSpPr/>
          <p:nvPr/>
        </p:nvSpPr>
        <p:spPr>
          <a:xfrm>
            <a:off x="9682335" y="3309275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597F80E4-0653-509A-4B9F-8A02977C47DE}"/>
              </a:ext>
            </a:extLst>
          </p:cNvPr>
          <p:cNvSpPr/>
          <p:nvPr/>
        </p:nvSpPr>
        <p:spPr>
          <a:xfrm>
            <a:off x="10209905" y="3315047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227C486D-085F-B45F-2E98-28DE1B1D319A}"/>
              </a:ext>
            </a:extLst>
          </p:cNvPr>
          <p:cNvSpPr/>
          <p:nvPr/>
        </p:nvSpPr>
        <p:spPr>
          <a:xfrm>
            <a:off x="10696214" y="3316129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161147CA-4171-0190-5880-D5597065108C}"/>
              </a:ext>
            </a:extLst>
          </p:cNvPr>
          <p:cNvSpPr/>
          <p:nvPr/>
        </p:nvSpPr>
        <p:spPr>
          <a:xfrm>
            <a:off x="11211295" y="3316129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98D6DEB-D23B-1EEE-1E37-316F58E33043}"/>
              </a:ext>
            </a:extLst>
          </p:cNvPr>
          <p:cNvSpPr/>
          <p:nvPr/>
        </p:nvSpPr>
        <p:spPr>
          <a:xfrm>
            <a:off x="8796162" y="4398804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84E23EB-6AD6-3E3C-103F-12E46EA20F4A}"/>
              </a:ext>
            </a:extLst>
          </p:cNvPr>
          <p:cNvSpPr/>
          <p:nvPr/>
        </p:nvSpPr>
        <p:spPr>
          <a:xfrm>
            <a:off x="9305676" y="4405657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9868FF5F-F7C9-A969-15AB-75FF965A7001}"/>
              </a:ext>
            </a:extLst>
          </p:cNvPr>
          <p:cNvSpPr/>
          <p:nvPr/>
        </p:nvSpPr>
        <p:spPr>
          <a:xfrm>
            <a:off x="9812385" y="4398803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C8ED42BD-63A6-2486-C5B2-EA44A4A703FE}"/>
              </a:ext>
            </a:extLst>
          </p:cNvPr>
          <p:cNvSpPr/>
          <p:nvPr/>
        </p:nvSpPr>
        <p:spPr>
          <a:xfrm>
            <a:off x="10333183" y="4405656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7167D8F3-316F-B545-2298-BE7C615F9417}"/>
              </a:ext>
            </a:extLst>
          </p:cNvPr>
          <p:cNvSpPr/>
          <p:nvPr/>
        </p:nvSpPr>
        <p:spPr>
          <a:xfrm>
            <a:off x="10810055" y="4405655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DAB1870D-BC0B-7E3C-D696-4C359E5EF52D}"/>
              </a:ext>
            </a:extLst>
          </p:cNvPr>
          <p:cNvSpPr/>
          <p:nvPr/>
        </p:nvSpPr>
        <p:spPr>
          <a:xfrm>
            <a:off x="8899498" y="4126610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5238B63B-CE62-B180-82D1-B2487A535129}"/>
              </a:ext>
            </a:extLst>
          </p:cNvPr>
          <p:cNvSpPr/>
          <p:nvPr/>
        </p:nvSpPr>
        <p:spPr>
          <a:xfrm>
            <a:off x="9012440" y="3857465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0C6790B2-DD3B-500C-8A73-2C7ED4535F22}"/>
              </a:ext>
            </a:extLst>
          </p:cNvPr>
          <p:cNvSpPr/>
          <p:nvPr/>
        </p:nvSpPr>
        <p:spPr>
          <a:xfrm>
            <a:off x="9596597" y="3589181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0A64E5E7-EC20-FB7A-2132-6C3853E85DB0}"/>
              </a:ext>
            </a:extLst>
          </p:cNvPr>
          <p:cNvSpPr/>
          <p:nvPr/>
        </p:nvSpPr>
        <p:spPr>
          <a:xfrm>
            <a:off x="9498165" y="3851771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AFE1409C-C5C9-9089-B79C-7C39FB119C60}"/>
              </a:ext>
            </a:extLst>
          </p:cNvPr>
          <p:cNvSpPr/>
          <p:nvPr/>
        </p:nvSpPr>
        <p:spPr>
          <a:xfrm>
            <a:off x="9401943" y="4134193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60079F7C-1120-597F-8413-FDAB00C5CA3B}"/>
              </a:ext>
            </a:extLst>
          </p:cNvPr>
          <p:cNvSpPr/>
          <p:nvPr/>
        </p:nvSpPr>
        <p:spPr>
          <a:xfrm>
            <a:off x="10113812" y="3586004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B4DD4770-1319-FC6A-408E-776201672B4C}"/>
              </a:ext>
            </a:extLst>
          </p:cNvPr>
          <p:cNvSpPr/>
          <p:nvPr/>
        </p:nvSpPr>
        <p:spPr>
          <a:xfrm>
            <a:off x="10005664" y="3854368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3185C585-B63F-5717-419F-862AF97C0F12}"/>
              </a:ext>
            </a:extLst>
          </p:cNvPr>
          <p:cNvSpPr/>
          <p:nvPr/>
        </p:nvSpPr>
        <p:spPr>
          <a:xfrm>
            <a:off x="9903196" y="4126610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A6A6EFF0-89FF-BE2C-51C3-A2657109C315}"/>
              </a:ext>
            </a:extLst>
          </p:cNvPr>
          <p:cNvSpPr/>
          <p:nvPr/>
        </p:nvSpPr>
        <p:spPr>
          <a:xfrm>
            <a:off x="10615065" y="3592863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AD69D4AA-3B58-B3F1-6ED7-21E6AB75DD69}"/>
              </a:ext>
            </a:extLst>
          </p:cNvPr>
          <p:cNvSpPr/>
          <p:nvPr/>
        </p:nvSpPr>
        <p:spPr>
          <a:xfrm>
            <a:off x="10520461" y="3859055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9AA4ABC-DFB1-757E-26D7-CF4BFC12F75B}"/>
              </a:ext>
            </a:extLst>
          </p:cNvPr>
          <p:cNvSpPr/>
          <p:nvPr/>
        </p:nvSpPr>
        <p:spPr>
          <a:xfrm>
            <a:off x="10420448" y="4134193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13EC348D-DEA9-3901-656D-C1FC5029F136}"/>
              </a:ext>
            </a:extLst>
          </p:cNvPr>
          <p:cNvSpPr/>
          <p:nvPr/>
        </p:nvSpPr>
        <p:spPr>
          <a:xfrm>
            <a:off x="11116318" y="3592862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E3E2F436-848E-B52F-CE3B-2863AFC8B6F7}"/>
              </a:ext>
            </a:extLst>
          </p:cNvPr>
          <p:cNvSpPr/>
          <p:nvPr/>
        </p:nvSpPr>
        <p:spPr>
          <a:xfrm>
            <a:off x="11015884" y="3865909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DB2ABD8A-A97B-8282-7307-27B665D28C1E}"/>
              </a:ext>
            </a:extLst>
          </p:cNvPr>
          <p:cNvSpPr/>
          <p:nvPr/>
        </p:nvSpPr>
        <p:spPr>
          <a:xfrm>
            <a:off x="10910712" y="4128929"/>
            <a:ext cx="53975" cy="4833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1750BD2-1877-8FC7-77B8-8CB8A64A4891}"/>
              </a:ext>
            </a:extLst>
          </p:cNvPr>
          <p:cNvSpPr/>
          <p:nvPr/>
        </p:nvSpPr>
        <p:spPr>
          <a:xfrm>
            <a:off x="9608280" y="2136969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1145359-4AC0-225F-6351-55C19FB4DE1E}"/>
              </a:ext>
            </a:extLst>
          </p:cNvPr>
          <p:cNvSpPr/>
          <p:nvPr/>
        </p:nvSpPr>
        <p:spPr>
          <a:xfrm>
            <a:off x="9627374" y="2356915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8C9DCB98-09C5-CB6E-DE0F-12942FDE11FB}"/>
              </a:ext>
            </a:extLst>
          </p:cNvPr>
          <p:cNvSpPr/>
          <p:nvPr/>
        </p:nvSpPr>
        <p:spPr>
          <a:xfrm>
            <a:off x="9942498" y="2367010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DE226A7D-1EC9-4474-913B-E8CBE98820A8}"/>
              </a:ext>
            </a:extLst>
          </p:cNvPr>
          <p:cNvSpPr/>
          <p:nvPr/>
        </p:nvSpPr>
        <p:spPr>
          <a:xfrm>
            <a:off x="10020163" y="2097135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8A350A3B-EF64-ECB5-B312-EF213A1DD5AD}"/>
              </a:ext>
            </a:extLst>
          </p:cNvPr>
          <p:cNvSpPr/>
          <p:nvPr/>
        </p:nvSpPr>
        <p:spPr>
          <a:xfrm>
            <a:off x="9328123" y="2712654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750B896B-8F79-C85E-73AF-491E3FA23303}"/>
              </a:ext>
            </a:extLst>
          </p:cNvPr>
          <p:cNvSpPr/>
          <p:nvPr/>
        </p:nvSpPr>
        <p:spPr>
          <a:xfrm>
            <a:off x="9076337" y="2925745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9198B52B-265F-F776-FF43-BC10F860633D}"/>
              </a:ext>
            </a:extLst>
          </p:cNvPr>
          <p:cNvSpPr/>
          <p:nvPr/>
        </p:nvSpPr>
        <p:spPr>
          <a:xfrm>
            <a:off x="10333712" y="2730546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5620BCFE-6558-8CA2-0643-C1390EE9D108}"/>
              </a:ext>
            </a:extLst>
          </p:cNvPr>
          <p:cNvSpPr/>
          <p:nvPr/>
        </p:nvSpPr>
        <p:spPr>
          <a:xfrm>
            <a:off x="10687080" y="2198235"/>
            <a:ext cx="101042" cy="92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4EFF8938-5B19-8F63-C3B5-26154C6C87D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139093" y="2975312"/>
            <a:ext cx="270754" cy="1165959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5576368C-FDAD-FFF1-D02B-B1C280300CB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124270" y="2988720"/>
            <a:ext cx="208394" cy="141693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8A4C0AF3-A601-1364-8B82-A2C3CA6B57DE}"/>
              </a:ext>
            </a:extLst>
          </p:cNvPr>
          <p:cNvCxnSpPr>
            <a:cxnSpLocks/>
            <a:endCxn id="40" idx="7"/>
          </p:cNvCxnSpPr>
          <p:nvPr/>
        </p:nvCxnSpPr>
        <p:spPr>
          <a:xfrm flipH="1">
            <a:off x="8945569" y="2971781"/>
            <a:ext cx="184118" cy="116190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B4A2F665-0701-CF3D-A27C-320F366A21A1}"/>
              </a:ext>
            </a:extLst>
          </p:cNvPr>
          <p:cNvCxnSpPr>
            <a:cxnSpLocks/>
          </p:cNvCxnSpPr>
          <p:nvPr/>
        </p:nvCxnSpPr>
        <p:spPr>
          <a:xfrm flipH="1">
            <a:off x="8829470" y="2938104"/>
            <a:ext cx="307559" cy="1460699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4264F3CF-3BC4-14BF-1A7F-CA02F16F5884}"/>
                  </a:ext>
                </a:extLst>
              </p:cNvPr>
              <p:cNvSpPr txBox="1"/>
              <p:nvPr/>
            </p:nvSpPr>
            <p:spPr>
              <a:xfrm>
                <a:off x="7996459" y="4641950"/>
                <a:ext cx="85367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CH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CH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4264F3CF-3BC4-14BF-1A7F-CA02F16F5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459" y="4641950"/>
                <a:ext cx="853678" cy="246221"/>
              </a:xfrm>
              <a:prstGeom prst="rect">
                <a:avLst/>
              </a:prstGeom>
              <a:blipFill>
                <a:blip r:embed="rId6"/>
                <a:stretch>
                  <a:fillRect l="-1429" r="-357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250F6D99-653B-0735-6301-B1FDF785ABF1}"/>
                  </a:ext>
                </a:extLst>
              </p:cNvPr>
              <p:cNvSpPr txBox="1"/>
              <p:nvPr/>
            </p:nvSpPr>
            <p:spPr>
              <a:xfrm>
                <a:off x="9161690" y="4617087"/>
                <a:ext cx="85367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CH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CH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CH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it-CH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250F6D99-653B-0735-6301-B1FDF785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90" y="4617087"/>
                <a:ext cx="853678" cy="246221"/>
              </a:xfrm>
              <a:prstGeom prst="rect">
                <a:avLst/>
              </a:prstGeom>
              <a:blipFill>
                <a:blip r:embed="rId7"/>
                <a:stretch>
                  <a:fillRect l="-8571" r="-19286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DE9323E-6DBE-A356-D765-DDABC5513602}"/>
              </a:ext>
            </a:extLst>
          </p:cNvPr>
          <p:cNvCxnSpPr>
            <a:stCxn id="35" idx="3"/>
            <a:endCxn id="66" idx="0"/>
          </p:cNvCxnSpPr>
          <p:nvPr/>
        </p:nvCxnSpPr>
        <p:spPr>
          <a:xfrm flipH="1">
            <a:off x="8423298" y="4440057"/>
            <a:ext cx="380768" cy="2018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402B1C2-F9DD-5C23-AE16-17249E7DDB13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335833" y="4438291"/>
            <a:ext cx="252696" cy="17879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magine 7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95E05B-88B0-3892-C2AB-7334C842D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275" y="1972320"/>
            <a:ext cx="2306640" cy="490240"/>
          </a:xfrm>
          <a:prstGeom prst="rect">
            <a:avLst/>
          </a:prstGeom>
        </p:spPr>
      </p:pic>
      <p:pic>
        <p:nvPicPr>
          <p:cNvPr id="77" name="Immagine 7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2A068A-86C4-386A-3E9B-3D02DF148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43" y="2414194"/>
            <a:ext cx="1774903" cy="523956"/>
          </a:xfrm>
          <a:prstGeom prst="rect">
            <a:avLst/>
          </a:prstGeom>
        </p:spPr>
      </p:pic>
      <p:pic>
        <p:nvPicPr>
          <p:cNvPr id="79" name="Immagine 7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8CC13C8-09F8-A12A-2F9C-32026A809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10" y="3057616"/>
            <a:ext cx="2571613" cy="639572"/>
          </a:xfrm>
          <a:prstGeom prst="rect">
            <a:avLst/>
          </a:prstGeom>
        </p:spPr>
      </p:pic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AD05CC64-8680-1A38-115A-93E51A0CFB91}"/>
              </a:ext>
            </a:extLst>
          </p:cNvPr>
          <p:cNvCxnSpPr>
            <a:cxnSpLocks/>
          </p:cNvCxnSpPr>
          <p:nvPr/>
        </p:nvCxnSpPr>
        <p:spPr>
          <a:xfrm flipH="1">
            <a:off x="3122212" y="3309275"/>
            <a:ext cx="648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ED8453A-35C7-1B96-5F97-C23D4C07987E}"/>
                  </a:ext>
                </a:extLst>
              </p:cNvPr>
              <p:cNvSpPr txBox="1"/>
              <p:nvPr/>
            </p:nvSpPr>
            <p:spPr>
              <a:xfrm>
                <a:off x="508473" y="5979747"/>
                <a:ext cx="83132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Electrons number density,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: number density of species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electron charge,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vacuum permittivity,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electron charge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ED8453A-35C7-1B96-5F97-C23D4C07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73" y="5979747"/>
                <a:ext cx="8313238" cy="261610"/>
              </a:xfrm>
              <a:prstGeom prst="rect">
                <a:avLst/>
              </a:prstGeom>
              <a:blipFill>
                <a:blip r:embed="rId11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7392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5C767A2-E0D9-8A82-0F8A-6708AEAE08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1633" y="2027244"/>
            <a:ext cx="11307497" cy="4210043"/>
          </a:xfrm>
        </p:spPr>
        <p:txBody>
          <a:bodyPr/>
          <a:lstStyle/>
          <a:p>
            <a:r>
              <a:rPr lang="it-CH" dirty="0" err="1"/>
              <a:t>Collision</a:t>
            </a:r>
            <a:r>
              <a:rPr lang="it-CH" dirty="0"/>
              <a:t> </a:t>
            </a:r>
            <a:r>
              <a:rPr lang="it-CH" dirty="0" err="1"/>
              <a:t>velocity</a:t>
            </a:r>
            <a:r>
              <a:rPr lang="it-CH" dirty="0"/>
              <a:t> </a:t>
            </a:r>
            <a:r>
              <a:rPr lang="it-CH" dirty="0" err="1"/>
              <a:t>contribution</a:t>
            </a:r>
            <a:r>
              <a:rPr lang="it-CH" dirty="0"/>
              <a:t> for </a:t>
            </a:r>
            <a:r>
              <a:rPr lang="it-CH" dirty="0" err="1"/>
              <a:t>particle</a:t>
            </a:r>
            <a:r>
              <a:rPr lang="it-CH" dirty="0"/>
              <a:t> </a:t>
            </a:r>
            <a:r>
              <a:rPr lang="it-CH" i="1" dirty="0"/>
              <a:t>p</a:t>
            </a:r>
          </a:p>
          <a:p>
            <a:endParaRPr lang="it-CH" dirty="0"/>
          </a:p>
          <a:p>
            <a:endParaRPr lang="it-CH" dirty="0"/>
          </a:p>
          <a:p>
            <a:r>
              <a:rPr lang="it-CH" dirty="0" err="1"/>
              <a:t>Momentum</a:t>
            </a:r>
            <a:r>
              <a:rPr lang="it-CH" dirty="0"/>
              <a:t> of </a:t>
            </a:r>
            <a:r>
              <a:rPr lang="it-CH" dirty="0" err="1"/>
              <a:t>binary</a:t>
            </a:r>
            <a:r>
              <a:rPr lang="it-CH" dirty="0"/>
              <a:t> </a:t>
            </a:r>
            <a:r>
              <a:rPr lang="it-CH" dirty="0" err="1"/>
              <a:t>collisions</a:t>
            </a:r>
            <a:r>
              <a:rPr lang="it-CH" dirty="0"/>
              <a:t> </a:t>
            </a:r>
            <a:r>
              <a:rPr lang="it-CH" dirty="0" err="1"/>
              <a:t>conserved</a:t>
            </a:r>
            <a:r>
              <a:rPr lang="it-CH" dirty="0"/>
              <a:t> </a:t>
            </a:r>
            <a:r>
              <a:rPr lang="it-CH" dirty="0" err="1"/>
              <a:t>globally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A0CCB3-746B-FEEE-B098-7717E619404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DC811D-C6DB-47F3-C2DA-D8D103F0048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69A507-16BE-10D0-4AEC-34187678D8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11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FC0BEBC-4A22-88A1-3509-D78396B7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Velocity</a:t>
            </a:r>
            <a:r>
              <a:rPr lang="it-CH" dirty="0"/>
              <a:t> field </a:t>
            </a:r>
            <a:r>
              <a:rPr lang="it-CH" dirty="0" err="1"/>
              <a:t>correction</a:t>
            </a:r>
            <a:br>
              <a:rPr lang="it-CH" dirty="0"/>
            </a:br>
            <a:r>
              <a:rPr lang="it-CH" sz="1400" b="0" dirty="0" err="1"/>
              <a:t>Momentum</a:t>
            </a:r>
            <a:r>
              <a:rPr lang="it-CH" sz="1400" b="0" dirty="0"/>
              <a:t> </a:t>
            </a:r>
            <a:r>
              <a:rPr lang="it-CH" sz="1400" b="0" dirty="0" err="1"/>
              <a:t>correction</a:t>
            </a:r>
            <a:br>
              <a:rPr lang="it-CH" sz="1400" b="0" dirty="0"/>
            </a:br>
            <a:endParaRPr lang="en-US" sz="1400" b="0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FBEA19-D9F9-6CA0-7A2E-0A281359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44" y="2514260"/>
            <a:ext cx="5009074" cy="70973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914C63-9D04-2445-67B7-207CD62A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29" y="3711008"/>
            <a:ext cx="3386304" cy="1087218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0AF96C-8FDC-F25E-0659-7019437D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47" y="4909783"/>
            <a:ext cx="5252737" cy="1084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33C2468-6713-FB33-CD7A-A8FD6A11DB75}"/>
                  </a:ext>
                </a:extLst>
              </p:cNvPr>
              <p:cNvSpPr txBox="1"/>
              <p:nvPr/>
            </p:nvSpPr>
            <p:spPr>
              <a:xfrm>
                <a:off x="502535" y="5934424"/>
                <a:ext cx="8783430" cy="275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CH" sz="11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number of grid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: basis function coefficients,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𝑉𝐹𝑃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Vlasov Fokker-Planck eqn.,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Vlasov eqn. (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collisionless</a:t>
                </a:r>
                <a:r>
                  <a:rPr lang="it-CH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CH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Basis</a:t>
                </a:r>
                <a:r>
                  <a:rPr lang="it-CH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CH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33C2468-6713-FB33-CD7A-A8FD6A11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5" y="5934424"/>
                <a:ext cx="8783430" cy="275204"/>
              </a:xfrm>
              <a:prstGeom prst="rect">
                <a:avLst/>
              </a:prstGeom>
              <a:blipFill>
                <a:blip r:embed="rId5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8604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BA2E831-F443-C9A7-B1F2-F13B1E057F8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it-CH" dirty="0" err="1"/>
              <a:t>Particle</a:t>
            </a:r>
            <a:r>
              <a:rPr lang="it-CH" dirty="0"/>
              <a:t> </a:t>
            </a:r>
            <a:r>
              <a:rPr lang="it-CH" dirty="0" err="1"/>
              <a:t>velocity</a:t>
            </a:r>
            <a:r>
              <a:rPr lang="it-CH" dirty="0"/>
              <a:t> </a:t>
            </a:r>
            <a:r>
              <a:rPr lang="it-CH" dirty="0" err="1"/>
              <a:t>correction</a:t>
            </a:r>
            <a:endParaRPr lang="it-CH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9E899FE-897A-F45B-A78A-C1C20E3F5A35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9446A7B-F294-58BD-A965-ECD82B808852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736EAB-3005-0402-5D24-8E857B45B7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12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7D7065C-1084-742B-11B2-33CABA3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0409FC-F47D-5A50-09FB-F0261B1F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8" y="4129081"/>
            <a:ext cx="5195092" cy="1098580"/>
          </a:xfrm>
          <a:prstGeom prst="rect">
            <a:avLst/>
          </a:prstGeom>
        </p:spPr>
      </p:pic>
      <p:pic>
        <p:nvPicPr>
          <p:cNvPr id="10" name="Immagine 9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DDE115A5-8FD3-7854-2DC2-B21EBCA57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8" y="2200503"/>
            <a:ext cx="6458121" cy="15284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3A82D9-564C-22B0-E867-96C3EF443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82" y="2190996"/>
            <a:ext cx="4096014" cy="28792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AE3CAF-1259-AA45-1911-E96965AC68C8}"/>
              </a:ext>
            </a:extLst>
          </p:cNvPr>
          <p:cNvSpPr txBox="1"/>
          <p:nvPr/>
        </p:nvSpPr>
        <p:spPr>
          <a:xfrm>
            <a:off x="7059682" y="5070223"/>
            <a:ext cx="47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000" b="1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Fig</a:t>
            </a:r>
            <a:r>
              <a:rPr lang="it-CH" sz="10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it-CH" sz="1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Prof. </a:t>
            </a:r>
            <a:r>
              <a:rPr lang="en-US" sz="1000" dirty="0">
                <a:solidFill>
                  <a:srgbClr val="21212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Ralf </a:t>
            </a:r>
            <a:r>
              <a:rPr lang="en-US" sz="1000" dirty="0" err="1">
                <a:solidFill>
                  <a:srgbClr val="21212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Hiptmair</a:t>
            </a:r>
            <a:r>
              <a:rPr lang="en-US" sz="1000" dirty="0">
                <a:solidFill>
                  <a:srgbClr val="21212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ETH Zürich, “Numerical Methods for Partial Differential Equations” lecture notes</a:t>
            </a:r>
            <a:endParaRPr lang="en-US" sz="1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C9602B4-4E51-0379-82A2-764F204E3759}"/>
                  </a:ext>
                </a:extLst>
              </p:cNvPr>
              <p:cNvSpPr txBox="1"/>
              <p:nvPr/>
            </p:nvSpPr>
            <p:spPr>
              <a:xfrm>
                <a:off x="7912009" y="1956201"/>
                <a:ext cx="2391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CH" dirty="0">
                    <a:latin typeface="Arial" panose="020B0604020202020204" pitchFamily="34" charset="0"/>
                    <a:cs typeface="Arial" panose="020B0604020202020204" pitchFamily="34" charset="0"/>
                  </a:rPr>
                  <a:t>Tent </a:t>
                </a:r>
                <a:r>
                  <a:rPr lang="it-CH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basis</a:t>
                </a:r>
                <a:r>
                  <a:rPr lang="it-CH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CH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it-CH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C9602B4-4E51-0379-82A2-764F204E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009" y="1956201"/>
                <a:ext cx="2391360" cy="369332"/>
              </a:xfrm>
              <a:prstGeom prst="rect">
                <a:avLst/>
              </a:prstGeom>
              <a:blipFill>
                <a:blip r:embed="rId5"/>
                <a:stretch>
                  <a:fillRect l="-229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14C1CD-587E-A752-AF49-075B75572AB9}"/>
                  </a:ext>
                </a:extLst>
              </p:cNvPr>
              <p:cNvSpPr txBox="1"/>
              <p:nvPr/>
            </p:nvSpPr>
            <p:spPr>
              <a:xfrm>
                <a:off x="502535" y="5934424"/>
                <a:ext cx="8944821" cy="282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𝑉𝐹𝑃</m:t>
                        </m:r>
                      </m:sup>
                    </m:sSubSup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momentum corrected collision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: basis function coefficients,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𝑉𝐹𝑃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Vlasov Fokker-Planck eqn.,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Vlasov eqn. (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collisionless</a:t>
                </a:r>
                <a:r>
                  <a:rPr lang="it-CH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14C1CD-587E-A752-AF49-075B75572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5" y="5934424"/>
                <a:ext cx="8944821" cy="282706"/>
              </a:xfrm>
              <a:prstGeom prst="rect">
                <a:avLst/>
              </a:prstGeom>
              <a:blipFill>
                <a:blip r:embed="rId6"/>
                <a:stretch>
                  <a:fillRect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11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67A859A-EC0A-E16C-FFD5-D903C15CD98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 err="1"/>
              <a:t>Similar</a:t>
            </a:r>
            <a:r>
              <a:rPr lang="it-CH" dirty="0"/>
              <a:t> procedure </a:t>
            </a:r>
            <a:r>
              <a:rPr lang="it-CH" dirty="0" err="1"/>
              <a:t>as</a:t>
            </a:r>
            <a:r>
              <a:rPr lang="it-CH" dirty="0"/>
              <a:t> </a:t>
            </a:r>
            <a:r>
              <a:rPr lang="it-CH" dirty="0" err="1"/>
              <a:t>momentum</a:t>
            </a:r>
            <a:r>
              <a:rPr lang="it-CH" dirty="0"/>
              <a:t> </a:t>
            </a:r>
            <a:r>
              <a:rPr lang="it-CH" dirty="0" err="1"/>
              <a:t>correction</a:t>
            </a:r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r>
              <a:rPr lang="it-CH" dirty="0"/>
              <a:t>Cell </a:t>
            </a:r>
            <a:r>
              <a:rPr lang="it-CH" dirty="0" err="1"/>
              <a:t>correction</a:t>
            </a:r>
            <a:r>
              <a:rPr lang="it-CH" dirty="0"/>
              <a:t> </a:t>
            </a:r>
            <a:r>
              <a:rPr lang="it-CH" dirty="0" err="1"/>
              <a:t>coefficient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302A41-1329-B0B0-4314-0EBEEDAC099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60D882-0A0D-1C84-FC0E-346411EF007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5A1B5B-E84F-F095-2957-F507A9782B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13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1AF0D2BE-7003-F20B-E28B-81173E2C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CH" dirty="0"/>
            </a:br>
            <a:r>
              <a:rPr lang="it-CH" dirty="0" err="1"/>
              <a:t>Velocity</a:t>
            </a:r>
            <a:r>
              <a:rPr lang="it-CH" dirty="0"/>
              <a:t> field </a:t>
            </a:r>
            <a:r>
              <a:rPr lang="it-CH" dirty="0" err="1"/>
              <a:t>correction</a:t>
            </a:r>
            <a:br>
              <a:rPr lang="it-CH" dirty="0"/>
            </a:br>
            <a:r>
              <a:rPr lang="it-CH" sz="1400" b="0" dirty="0"/>
              <a:t>Energy </a:t>
            </a:r>
            <a:r>
              <a:rPr lang="it-CH" sz="1400" b="0" dirty="0" err="1"/>
              <a:t>correction</a:t>
            </a:r>
            <a:br>
              <a:rPr lang="it-CH" sz="1400" b="0" dirty="0"/>
            </a:br>
            <a:endParaRPr lang="en-US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36CB55B-6D94-028D-7F65-DD5AE955D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93" y="2393949"/>
            <a:ext cx="7102758" cy="784835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B9B491-24A7-5B04-8572-48DA878A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92" y="5079449"/>
            <a:ext cx="5818380" cy="1262292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33BE30-1D7E-8850-F590-AB87593C9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" y="4936085"/>
            <a:ext cx="3899345" cy="1405656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9FBF2A-E473-1138-8A23-C467F45A5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" y="2941407"/>
            <a:ext cx="4773167" cy="85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4BA504E-6B38-D607-735C-B79FB7108E14}"/>
                  </a:ext>
                </a:extLst>
              </p:cNvPr>
              <p:cNvSpPr txBox="1"/>
              <p:nvPr/>
            </p:nvSpPr>
            <p:spPr>
              <a:xfrm>
                <a:off x="514410" y="6025718"/>
                <a:ext cx="9988888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𝑉𝐹𝑃</m:t>
                        </m:r>
                      </m:sup>
                    </m:sSubSup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momentum corrected collision velocity fluctuation,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CH" sz="11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Kinetic energy for particle p in cell I,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⟨</m:t>
                        </m:r>
                        <m:acc>
                          <m:accPr>
                            <m:chr m:val="̃"/>
                            <m:ctrlPr>
                              <a:rPr lang="it-CH" sz="11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𝑉𝐹𝑃</m:t>
                        </m:r>
                      </m:sup>
                    </m:sSubSup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⟩</m:t>
                    </m:r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momentum corrected mean collision velocity for cell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4BA504E-6B38-D607-735C-B79FB710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0" y="6025718"/>
                <a:ext cx="9988888" cy="283091"/>
              </a:xfrm>
              <a:prstGeom prst="rect">
                <a:avLst/>
              </a:prstGeom>
              <a:blipFill>
                <a:blip r:embed="rId6"/>
                <a:stretch>
                  <a:fillRect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FBCD39-B4D9-05E7-136C-206DC9F8A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0" y="3627300"/>
            <a:ext cx="4039609" cy="9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6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14BDCF4-67C9-BD70-9665-5DA17E6E03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5" y="1802172"/>
            <a:ext cx="3145615" cy="2919871"/>
          </a:xfrm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E89719-78C9-BA3B-E63F-42B10847F77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8CB86C-0DB2-9CAF-188F-E9523C80E4F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790DA0-8DEB-DCC9-D67A-48A1AF073F8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14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A014D366-8424-4826-D441-C88D53FE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Numerical</a:t>
            </a:r>
            <a:r>
              <a:rPr lang="it-CH" dirty="0"/>
              <a:t> </a:t>
            </a:r>
            <a:r>
              <a:rPr lang="it-CH" dirty="0" err="1"/>
              <a:t>consideration</a:t>
            </a:r>
            <a:br>
              <a:rPr lang="it-CH" dirty="0"/>
            </a:br>
            <a:r>
              <a:rPr lang="it-CH" sz="2000" dirty="0" err="1"/>
              <a:t>PyTorch</a:t>
            </a:r>
            <a:r>
              <a:rPr lang="it-CH" sz="2000" dirty="0"/>
              <a:t> </a:t>
            </a:r>
            <a:r>
              <a:rPr lang="it-CH" sz="1050" dirty="0"/>
              <a:t>[1]</a:t>
            </a:r>
            <a:r>
              <a:rPr lang="it-CH" sz="2000" dirty="0"/>
              <a:t> and Iterative solver</a:t>
            </a:r>
            <a:endParaRPr lang="en-US" sz="1200" dirty="0"/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9208B0E7-CD25-24D2-07D6-A9DE5378F137}"/>
              </a:ext>
            </a:extLst>
          </p:cNvPr>
          <p:cNvSpPr/>
          <p:nvPr/>
        </p:nvSpPr>
        <p:spPr>
          <a:xfrm>
            <a:off x="6890236" y="1967562"/>
            <a:ext cx="45719" cy="1449639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entesi quadra aperta 11">
            <a:extLst>
              <a:ext uri="{FF2B5EF4-FFF2-40B4-BE49-F238E27FC236}">
                <a16:creationId xmlns:a16="http://schemas.microsoft.com/office/drawing/2014/main" id="{E2793721-D5AA-6BEE-EEDF-C2BEBA556316}"/>
              </a:ext>
            </a:extLst>
          </p:cNvPr>
          <p:cNvSpPr/>
          <p:nvPr/>
        </p:nvSpPr>
        <p:spPr>
          <a:xfrm flipH="1">
            <a:off x="8658767" y="1983405"/>
            <a:ext cx="45719" cy="1433796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aborazione 44">
            <a:extLst>
              <a:ext uri="{FF2B5EF4-FFF2-40B4-BE49-F238E27FC236}">
                <a16:creationId xmlns:a16="http://schemas.microsoft.com/office/drawing/2014/main" id="{DE52628F-136E-58D7-378C-71E62CCFC5C2}"/>
              </a:ext>
            </a:extLst>
          </p:cNvPr>
          <p:cNvSpPr/>
          <p:nvPr/>
        </p:nvSpPr>
        <p:spPr>
          <a:xfrm>
            <a:off x="7427932" y="2467916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aborazione 45">
            <a:extLst>
              <a:ext uri="{FF2B5EF4-FFF2-40B4-BE49-F238E27FC236}">
                <a16:creationId xmlns:a16="http://schemas.microsoft.com/office/drawing/2014/main" id="{36451E57-998B-6EF0-82AA-CBF599755942}"/>
              </a:ext>
            </a:extLst>
          </p:cNvPr>
          <p:cNvSpPr/>
          <p:nvPr/>
        </p:nvSpPr>
        <p:spPr>
          <a:xfrm>
            <a:off x="7625453" y="2467916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aborazione 52">
            <a:extLst>
              <a:ext uri="{FF2B5EF4-FFF2-40B4-BE49-F238E27FC236}">
                <a16:creationId xmlns:a16="http://schemas.microsoft.com/office/drawing/2014/main" id="{43E490DC-BB0F-3215-9035-F0A9CDCBDF43}"/>
              </a:ext>
            </a:extLst>
          </p:cNvPr>
          <p:cNvSpPr/>
          <p:nvPr/>
        </p:nvSpPr>
        <p:spPr>
          <a:xfrm>
            <a:off x="7526692" y="246791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aborazione 65">
            <a:extLst>
              <a:ext uri="{FF2B5EF4-FFF2-40B4-BE49-F238E27FC236}">
                <a16:creationId xmlns:a16="http://schemas.microsoft.com/office/drawing/2014/main" id="{3F70AEE9-FFD4-AEC0-1544-02A9F025A734}"/>
              </a:ext>
            </a:extLst>
          </p:cNvPr>
          <p:cNvSpPr/>
          <p:nvPr/>
        </p:nvSpPr>
        <p:spPr>
          <a:xfrm>
            <a:off x="8020493" y="246791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aborazione 66">
            <a:extLst>
              <a:ext uri="{FF2B5EF4-FFF2-40B4-BE49-F238E27FC236}">
                <a16:creationId xmlns:a16="http://schemas.microsoft.com/office/drawing/2014/main" id="{C15E717F-A285-6F3B-CF87-BA8BE8AA3A46}"/>
              </a:ext>
            </a:extLst>
          </p:cNvPr>
          <p:cNvSpPr/>
          <p:nvPr/>
        </p:nvSpPr>
        <p:spPr>
          <a:xfrm>
            <a:off x="8218014" y="246791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aborazione 67">
            <a:extLst>
              <a:ext uri="{FF2B5EF4-FFF2-40B4-BE49-F238E27FC236}">
                <a16:creationId xmlns:a16="http://schemas.microsoft.com/office/drawing/2014/main" id="{3DA74285-F996-2383-A355-EFFEF72A7557}"/>
              </a:ext>
            </a:extLst>
          </p:cNvPr>
          <p:cNvSpPr/>
          <p:nvPr/>
        </p:nvSpPr>
        <p:spPr>
          <a:xfrm>
            <a:off x="8119253" y="246791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aborazione 72">
            <a:extLst>
              <a:ext uri="{FF2B5EF4-FFF2-40B4-BE49-F238E27FC236}">
                <a16:creationId xmlns:a16="http://schemas.microsoft.com/office/drawing/2014/main" id="{AFCED1DF-8D83-9250-7340-6EA901D65157}"/>
              </a:ext>
            </a:extLst>
          </p:cNvPr>
          <p:cNvSpPr/>
          <p:nvPr/>
        </p:nvSpPr>
        <p:spPr>
          <a:xfrm>
            <a:off x="7032890" y="246791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aborazione 73">
            <a:extLst>
              <a:ext uri="{FF2B5EF4-FFF2-40B4-BE49-F238E27FC236}">
                <a16:creationId xmlns:a16="http://schemas.microsoft.com/office/drawing/2014/main" id="{E3193B40-BBA6-7729-745E-DA1779C67DDD}"/>
              </a:ext>
            </a:extLst>
          </p:cNvPr>
          <p:cNvSpPr/>
          <p:nvPr/>
        </p:nvSpPr>
        <p:spPr>
          <a:xfrm>
            <a:off x="6934129" y="246791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aborazione 74">
            <a:extLst>
              <a:ext uri="{FF2B5EF4-FFF2-40B4-BE49-F238E27FC236}">
                <a16:creationId xmlns:a16="http://schemas.microsoft.com/office/drawing/2014/main" id="{77DBABC6-91E7-FB6C-064A-A6CDAEA3E931}"/>
              </a:ext>
            </a:extLst>
          </p:cNvPr>
          <p:cNvSpPr/>
          <p:nvPr/>
        </p:nvSpPr>
        <p:spPr>
          <a:xfrm>
            <a:off x="7329171" y="238839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aborazione 75">
            <a:extLst>
              <a:ext uri="{FF2B5EF4-FFF2-40B4-BE49-F238E27FC236}">
                <a16:creationId xmlns:a16="http://schemas.microsoft.com/office/drawing/2014/main" id="{1CF8B5A8-AAA5-8390-9052-A2C7B70FECD6}"/>
              </a:ext>
            </a:extLst>
          </p:cNvPr>
          <p:cNvSpPr/>
          <p:nvPr/>
        </p:nvSpPr>
        <p:spPr>
          <a:xfrm>
            <a:off x="7526692" y="238839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aborazione 76">
            <a:extLst>
              <a:ext uri="{FF2B5EF4-FFF2-40B4-BE49-F238E27FC236}">
                <a16:creationId xmlns:a16="http://schemas.microsoft.com/office/drawing/2014/main" id="{C3F0B519-7F35-29D0-516B-F89C390097F5}"/>
              </a:ext>
            </a:extLst>
          </p:cNvPr>
          <p:cNvSpPr/>
          <p:nvPr/>
        </p:nvSpPr>
        <p:spPr>
          <a:xfrm>
            <a:off x="7427931" y="238839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aborazione 77">
            <a:extLst>
              <a:ext uri="{FF2B5EF4-FFF2-40B4-BE49-F238E27FC236}">
                <a16:creationId xmlns:a16="http://schemas.microsoft.com/office/drawing/2014/main" id="{8F564CA3-D927-B9D5-072A-7C538C6AFF80}"/>
              </a:ext>
            </a:extLst>
          </p:cNvPr>
          <p:cNvSpPr/>
          <p:nvPr/>
        </p:nvSpPr>
        <p:spPr>
          <a:xfrm>
            <a:off x="7921732" y="238839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aborazione 78">
            <a:extLst>
              <a:ext uri="{FF2B5EF4-FFF2-40B4-BE49-F238E27FC236}">
                <a16:creationId xmlns:a16="http://schemas.microsoft.com/office/drawing/2014/main" id="{93DF151F-AC8A-7EB4-93CD-CB54A1091A64}"/>
              </a:ext>
            </a:extLst>
          </p:cNvPr>
          <p:cNvSpPr/>
          <p:nvPr/>
        </p:nvSpPr>
        <p:spPr>
          <a:xfrm>
            <a:off x="8119253" y="238839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aborazione 79">
            <a:extLst>
              <a:ext uri="{FF2B5EF4-FFF2-40B4-BE49-F238E27FC236}">
                <a16:creationId xmlns:a16="http://schemas.microsoft.com/office/drawing/2014/main" id="{42819383-33DE-97DF-19B1-367773094493}"/>
              </a:ext>
            </a:extLst>
          </p:cNvPr>
          <p:cNvSpPr/>
          <p:nvPr/>
        </p:nvSpPr>
        <p:spPr>
          <a:xfrm>
            <a:off x="8020492" y="2388389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aborazione 81">
            <a:extLst>
              <a:ext uri="{FF2B5EF4-FFF2-40B4-BE49-F238E27FC236}">
                <a16:creationId xmlns:a16="http://schemas.microsoft.com/office/drawing/2014/main" id="{AD6569C2-1D12-0769-FC10-B3D65EF8DFE8}"/>
              </a:ext>
            </a:extLst>
          </p:cNvPr>
          <p:cNvSpPr/>
          <p:nvPr/>
        </p:nvSpPr>
        <p:spPr>
          <a:xfrm>
            <a:off x="6934129" y="238838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aborazione 83">
            <a:extLst>
              <a:ext uri="{FF2B5EF4-FFF2-40B4-BE49-F238E27FC236}">
                <a16:creationId xmlns:a16="http://schemas.microsoft.com/office/drawing/2014/main" id="{3E8551E4-B298-F94B-A5D9-83E45453C6BC}"/>
              </a:ext>
            </a:extLst>
          </p:cNvPr>
          <p:cNvSpPr/>
          <p:nvPr/>
        </p:nvSpPr>
        <p:spPr>
          <a:xfrm>
            <a:off x="7230410" y="230930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aborazione 84">
            <a:extLst>
              <a:ext uri="{FF2B5EF4-FFF2-40B4-BE49-F238E27FC236}">
                <a16:creationId xmlns:a16="http://schemas.microsoft.com/office/drawing/2014/main" id="{A8FC5384-95B7-C657-AE7A-4F3BB2F8E115}"/>
              </a:ext>
            </a:extLst>
          </p:cNvPr>
          <p:cNvSpPr/>
          <p:nvPr/>
        </p:nvSpPr>
        <p:spPr>
          <a:xfrm>
            <a:off x="7427931" y="230930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aborazione 85">
            <a:extLst>
              <a:ext uri="{FF2B5EF4-FFF2-40B4-BE49-F238E27FC236}">
                <a16:creationId xmlns:a16="http://schemas.microsoft.com/office/drawing/2014/main" id="{C6FC0326-5227-E961-0E90-3FE63CDA8C1A}"/>
              </a:ext>
            </a:extLst>
          </p:cNvPr>
          <p:cNvSpPr/>
          <p:nvPr/>
        </p:nvSpPr>
        <p:spPr>
          <a:xfrm>
            <a:off x="7329170" y="230930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aborazione 86">
            <a:extLst>
              <a:ext uri="{FF2B5EF4-FFF2-40B4-BE49-F238E27FC236}">
                <a16:creationId xmlns:a16="http://schemas.microsoft.com/office/drawing/2014/main" id="{B487FA79-218A-4A79-EAAE-DD0EDB12F84A}"/>
              </a:ext>
            </a:extLst>
          </p:cNvPr>
          <p:cNvSpPr/>
          <p:nvPr/>
        </p:nvSpPr>
        <p:spPr>
          <a:xfrm>
            <a:off x="7822971" y="230930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aborazione 87">
            <a:extLst>
              <a:ext uri="{FF2B5EF4-FFF2-40B4-BE49-F238E27FC236}">
                <a16:creationId xmlns:a16="http://schemas.microsoft.com/office/drawing/2014/main" id="{FD0B3367-B0C0-0665-2BDA-58DC6B8EAE8C}"/>
              </a:ext>
            </a:extLst>
          </p:cNvPr>
          <p:cNvSpPr/>
          <p:nvPr/>
        </p:nvSpPr>
        <p:spPr>
          <a:xfrm>
            <a:off x="8020492" y="230930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aborazione 88">
            <a:extLst>
              <a:ext uri="{FF2B5EF4-FFF2-40B4-BE49-F238E27FC236}">
                <a16:creationId xmlns:a16="http://schemas.microsoft.com/office/drawing/2014/main" id="{9EC2FF66-3465-5B2D-3E5B-7EF26FEED309}"/>
              </a:ext>
            </a:extLst>
          </p:cNvPr>
          <p:cNvSpPr/>
          <p:nvPr/>
        </p:nvSpPr>
        <p:spPr>
          <a:xfrm>
            <a:off x="7921731" y="230930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aborazione 92">
            <a:extLst>
              <a:ext uri="{FF2B5EF4-FFF2-40B4-BE49-F238E27FC236}">
                <a16:creationId xmlns:a16="http://schemas.microsoft.com/office/drawing/2014/main" id="{6F684747-4F2B-097F-0975-76428F72FDE4}"/>
              </a:ext>
            </a:extLst>
          </p:cNvPr>
          <p:cNvSpPr/>
          <p:nvPr/>
        </p:nvSpPr>
        <p:spPr>
          <a:xfrm>
            <a:off x="7526693" y="254700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aborazione 93">
            <a:extLst>
              <a:ext uri="{FF2B5EF4-FFF2-40B4-BE49-F238E27FC236}">
                <a16:creationId xmlns:a16="http://schemas.microsoft.com/office/drawing/2014/main" id="{3C9EA986-BAA3-0986-5D2C-115AE874EEC6}"/>
              </a:ext>
            </a:extLst>
          </p:cNvPr>
          <p:cNvSpPr/>
          <p:nvPr/>
        </p:nvSpPr>
        <p:spPr>
          <a:xfrm>
            <a:off x="7724214" y="254700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aborazione 94">
            <a:extLst>
              <a:ext uri="{FF2B5EF4-FFF2-40B4-BE49-F238E27FC236}">
                <a16:creationId xmlns:a16="http://schemas.microsoft.com/office/drawing/2014/main" id="{ED73B858-13FB-5995-4578-C9CF6456C096}"/>
              </a:ext>
            </a:extLst>
          </p:cNvPr>
          <p:cNvSpPr/>
          <p:nvPr/>
        </p:nvSpPr>
        <p:spPr>
          <a:xfrm>
            <a:off x="7625453" y="254700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aborazione 95">
            <a:extLst>
              <a:ext uri="{FF2B5EF4-FFF2-40B4-BE49-F238E27FC236}">
                <a16:creationId xmlns:a16="http://schemas.microsoft.com/office/drawing/2014/main" id="{007E2D02-24FA-61F9-374B-42EFD877EFA2}"/>
              </a:ext>
            </a:extLst>
          </p:cNvPr>
          <p:cNvSpPr/>
          <p:nvPr/>
        </p:nvSpPr>
        <p:spPr>
          <a:xfrm>
            <a:off x="8119254" y="254700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aborazione 96">
            <a:extLst>
              <a:ext uri="{FF2B5EF4-FFF2-40B4-BE49-F238E27FC236}">
                <a16:creationId xmlns:a16="http://schemas.microsoft.com/office/drawing/2014/main" id="{A41749CC-53EB-5FB5-8F1E-6D8274B40BE7}"/>
              </a:ext>
            </a:extLst>
          </p:cNvPr>
          <p:cNvSpPr/>
          <p:nvPr/>
        </p:nvSpPr>
        <p:spPr>
          <a:xfrm>
            <a:off x="8316775" y="254700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aborazione 97">
            <a:extLst>
              <a:ext uri="{FF2B5EF4-FFF2-40B4-BE49-F238E27FC236}">
                <a16:creationId xmlns:a16="http://schemas.microsoft.com/office/drawing/2014/main" id="{155334CC-BE48-1EC5-ECD7-6F54D68DF36B}"/>
              </a:ext>
            </a:extLst>
          </p:cNvPr>
          <p:cNvSpPr/>
          <p:nvPr/>
        </p:nvSpPr>
        <p:spPr>
          <a:xfrm>
            <a:off x="8218014" y="2546999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aborazione 98">
            <a:extLst>
              <a:ext uri="{FF2B5EF4-FFF2-40B4-BE49-F238E27FC236}">
                <a16:creationId xmlns:a16="http://schemas.microsoft.com/office/drawing/2014/main" id="{3B70F809-CD29-455B-6766-E32A2918C1DA}"/>
              </a:ext>
            </a:extLst>
          </p:cNvPr>
          <p:cNvSpPr/>
          <p:nvPr/>
        </p:nvSpPr>
        <p:spPr>
          <a:xfrm>
            <a:off x="6934130" y="254699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aborazione 99">
            <a:extLst>
              <a:ext uri="{FF2B5EF4-FFF2-40B4-BE49-F238E27FC236}">
                <a16:creationId xmlns:a16="http://schemas.microsoft.com/office/drawing/2014/main" id="{24549D1E-1FAE-D666-4325-C28771B986CD}"/>
              </a:ext>
            </a:extLst>
          </p:cNvPr>
          <p:cNvSpPr/>
          <p:nvPr/>
        </p:nvSpPr>
        <p:spPr>
          <a:xfrm>
            <a:off x="7131651" y="254699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aborazione 100">
            <a:extLst>
              <a:ext uri="{FF2B5EF4-FFF2-40B4-BE49-F238E27FC236}">
                <a16:creationId xmlns:a16="http://schemas.microsoft.com/office/drawing/2014/main" id="{D3D8E197-318D-A43C-B749-7E32BA6FE5F4}"/>
              </a:ext>
            </a:extLst>
          </p:cNvPr>
          <p:cNvSpPr/>
          <p:nvPr/>
        </p:nvSpPr>
        <p:spPr>
          <a:xfrm>
            <a:off x="7032890" y="254699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aborazione 101">
            <a:extLst>
              <a:ext uri="{FF2B5EF4-FFF2-40B4-BE49-F238E27FC236}">
                <a16:creationId xmlns:a16="http://schemas.microsoft.com/office/drawing/2014/main" id="{76C97EF0-1BCA-87C9-E683-AAD8723F45B2}"/>
              </a:ext>
            </a:extLst>
          </p:cNvPr>
          <p:cNvSpPr/>
          <p:nvPr/>
        </p:nvSpPr>
        <p:spPr>
          <a:xfrm>
            <a:off x="7625453" y="263431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aborazione 102">
            <a:extLst>
              <a:ext uri="{FF2B5EF4-FFF2-40B4-BE49-F238E27FC236}">
                <a16:creationId xmlns:a16="http://schemas.microsoft.com/office/drawing/2014/main" id="{4F3DF67D-3AA5-EE9F-6702-3A120385EBCA}"/>
              </a:ext>
            </a:extLst>
          </p:cNvPr>
          <p:cNvSpPr/>
          <p:nvPr/>
        </p:nvSpPr>
        <p:spPr>
          <a:xfrm>
            <a:off x="7822974" y="263431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aborazione 103">
            <a:extLst>
              <a:ext uri="{FF2B5EF4-FFF2-40B4-BE49-F238E27FC236}">
                <a16:creationId xmlns:a16="http://schemas.microsoft.com/office/drawing/2014/main" id="{FF9E535D-CD01-195E-6DC8-BEE97A21C123}"/>
              </a:ext>
            </a:extLst>
          </p:cNvPr>
          <p:cNvSpPr/>
          <p:nvPr/>
        </p:nvSpPr>
        <p:spPr>
          <a:xfrm>
            <a:off x="7724213" y="2634316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aborazione 104">
            <a:extLst>
              <a:ext uri="{FF2B5EF4-FFF2-40B4-BE49-F238E27FC236}">
                <a16:creationId xmlns:a16="http://schemas.microsoft.com/office/drawing/2014/main" id="{A994479A-2BAD-8EB8-4EA0-2F700AB352BD}"/>
              </a:ext>
            </a:extLst>
          </p:cNvPr>
          <p:cNvSpPr/>
          <p:nvPr/>
        </p:nvSpPr>
        <p:spPr>
          <a:xfrm>
            <a:off x="8218014" y="263431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aborazione 105">
            <a:extLst>
              <a:ext uri="{FF2B5EF4-FFF2-40B4-BE49-F238E27FC236}">
                <a16:creationId xmlns:a16="http://schemas.microsoft.com/office/drawing/2014/main" id="{9F32B11F-9359-8AFD-A5DE-0607831F3735}"/>
              </a:ext>
            </a:extLst>
          </p:cNvPr>
          <p:cNvSpPr/>
          <p:nvPr/>
        </p:nvSpPr>
        <p:spPr>
          <a:xfrm>
            <a:off x="8415535" y="263431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Elaborazione 106">
            <a:extLst>
              <a:ext uri="{FF2B5EF4-FFF2-40B4-BE49-F238E27FC236}">
                <a16:creationId xmlns:a16="http://schemas.microsoft.com/office/drawing/2014/main" id="{554CE907-03BB-FFD5-B329-B872DE3B5289}"/>
              </a:ext>
            </a:extLst>
          </p:cNvPr>
          <p:cNvSpPr/>
          <p:nvPr/>
        </p:nvSpPr>
        <p:spPr>
          <a:xfrm>
            <a:off x="8316774" y="263431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laborazione 107">
            <a:extLst>
              <a:ext uri="{FF2B5EF4-FFF2-40B4-BE49-F238E27FC236}">
                <a16:creationId xmlns:a16="http://schemas.microsoft.com/office/drawing/2014/main" id="{AB638951-50F7-DC5E-EA5E-2EBE1D8DF27F}"/>
              </a:ext>
            </a:extLst>
          </p:cNvPr>
          <p:cNvSpPr/>
          <p:nvPr/>
        </p:nvSpPr>
        <p:spPr>
          <a:xfrm>
            <a:off x="7032890" y="263431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Elaborazione 108">
            <a:extLst>
              <a:ext uri="{FF2B5EF4-FFF2-40B4-BE49-F238E27FC236}">
                <a16:creationId xmlns:a16="http://schemas.microsoft.com/office/drawing/2014/main" id="{0C58D947-3D15-088A-79E1-6E70CB2F8468}"/>
              </a:ext>
            </a:extLst>
          </p:cNvPr>
          <p:cNvSpPr/>
          <p:nvPr/>
        </p:nvSpPr>
        <p:spPr>
          <a:xfrm>
            <a:off x="7230411" y="263431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Elaborazione 109">
            <a:extLst>
              <a:ext uri="{FF2B5EF4-FFF2-40B4-BE49-F238E27FC236}">
                <a16:creationId xmlns:a16="http://schemas.microsoft.com/office/drawing/2014/main" id="{1691D6CF-8437-1755-6FE3-DB27320499C4}"/>
              </a:ext>
            </a:extLst>
          </p:cNvPr>
          <p:cNvSpPr/>
          <p:nvPr/>
        </p:nvSpPr>
        <p:spPr>
          <a:xfrm>
            <a:off x="7131650" y="263431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Elaborazione 110">
            <a:extLst>
              <a:ext uri="{FF2B5EF4-FFF2-40B4-BE49-F238E27FC236}">
                <a16:creationId xmlns:a16="http://schemas.microsoft.com/office/drawing/2014/main" id="{C5FEC9C0-F4EB-2DD8-9DB2-6E35548DBFEC}"/>
              </a:ext>
            </a:extLst>
          </p:cNvPr>
          <p:cNvSpPr/>
          <p:nvPr/>
        </p:nvSpPr>
        <p:spPr>
          <a:xfrm>
            <a:off x="7724210" y="2714491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Elaborazione 111">
            <a:extLst>
              <a:ext uri="{FF2B5EF4-FFF2-40B4-BE49-F238E27FC236}">
                <a16:creationId xmlns:a16="http://schemas.microsoft.com/office/drawing/2014/main" id="{DB641310-6E8C-AEE9-771B-A155E0112B54}"/>
              </a:ext>
            </a:extLst>
          </p:cNvPr>
          <p:cNvSpPr/>
          <p:nvPr/>
        </p:nvSpPr>
        <p:spPr>
          <a:xfrm>
            <a:off x="7921731" y="2714491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Elaborazione 112">
            <a:extLst>
              <a:ext uri="{FF2B5EF4-FFF2-40B4-BE49-F238E27FC236}">
                <a16:creationId xmlns:a16="http://schemas.microsoft.com/office/drawing/2014/main" id="{3427ADCE-D54E-D6CA-34E9-D61EF2A5A4A1}"/>
              </a:ext>
            </a:extLst>
          </p:cNvPr>
          <p:cNvSpPr/>
          <p:nvPr/>
        </p:nvSpPr>
        <p:spPr>
          <a:xfrm>
            <a:off x="7822970" y="2714490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aborazione 113">
            <a:extLst>
              <a:ext uri="{FF2B5EF4-FFF2-40B4-BE49-F238E27FC236}">
                <a16:creationId xmlns:a16="http://schemas.microsoft.com/office/drawing/2014/main" id="{B0B500A4-9786-7E5F-16B1-FFEB79511201}"/>
              </a:ext>
            </a:extLst>
          </p:cNvPr>
          <p:cNvSpPr/>
          <p:nvPr/>
        </p:nvSpPr>
        <p:spPr>
          <a:xfrm>
            <a:off x="8316771" y="2714489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aborazione 114">
            <a:extLst>
              <a:ext uri="{FF2B5EF4-FFF2-40B4-BE49-F238E27FC236}">
                <a16:creationId xmlns:a16="http://schemas.microsoft.com/office/drawing/2014/main" id="{62D6A0E4-13F2-F77C-32F5-CB5D3D37D150}"/>
              </a:ext>
            </a:extLst>
          </p:cNvPr>
          <p:cNvSpPr/>
          <p:nvPr/>
        </p:nvSpPr>
        <p:spPr>
          <a:xfrm>
            <a:off x="8514292" y="2714489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Elaborazione 115">
            <a:extLst>
              <a:ext uri="{FF2B5EF4-FFF2-40B4-BE49-F238E27FC236}">
                <a16:creationId xmlns:a16="http://schemas.microsoft.com/office/drawing/2014/main" id="{77140264-BB93-44C1-446A-5178B2004053}"/>
              </a:ext>
            </a:extLst>
          </p:cNvPr>
          <p:cNvSpPr/>
          <p:nvPr/>
        </p:nvSpPr>
        <p:spPr>
          <a:xfrm>
            <a:off x="8415531" y="2714488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aborazione 116">
            <a:extLst>
              <a:ext uri="{FF2B5EF4-FFF2-40B4-BE49-F238E27FC236}">
                <a16:creationId xmlns:a16="http://schemas.microsoft.com/office/drawing/2014/main" id="{35EAB625-80EB-EF19-D109-6B49E6177A8E}"/>
              </a:ext>
            </a:extLst>
          </p:cNvPr>
          <p:cNvSpPr/>
          <p:nvPr/>
        </p:nvSpPr>
        <p:spPr>
          <a:xfrm>
            <a:off x="7131647" y="2714487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Elaborazione 117">
            <a:extLst>
              <a:ext uri="{FF2B5EF4-FFF2-40B4-BE49-F238E27FC236}">
                <a16:creationId xmlns:a16="http://schemas.microsoft.com/office/drawing/2014/main" id="{55C9A0B6-A34C-FB69-F6BC-2B5B10F72753}"/>
              </a:ext>
            </a:extLst>
          </p:cNvPr>
          <p:cNvSpPr/>
          <p:nvPr/>
        </p:nvSpPr>
        <p:spPr>
          <a:xfrm>
            <a:off x="7329168" y="2714487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Elaborazione 118">
            <a:extLst>
              <a:ext uri="{FF2B5EF4-FFF2-40B4-BE49-F238E27FC236}">
                <a16:creationId xmlns:a16="http://schemas.microsoft.com/office/drawing/2014/main" id="{98894A94-0EF4-F5BE-521A-6CAB6B2B7FD3}"/>
              </a:ext>
            </a:extLst>
          </p:cNvPr>
          <p:cNvSpPr/>
          <p:nvPr/>
        </p:nvSpPr>
        <p:spPr>
          <a:xfrm>
            <a:off x="7230407" y="2714486"/>
            <a:ext cx="45719" cy="45719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aborazione 119">
            <a:extLst>
              <a:ext uri="{FF2B5EF4-FFF2-40B4-BE49-F238E27FC236}">
                <a16:creationId xmlns:a16="http://schemas.microsoft.com/office/drawing/2014/main" id="{4D20308E-494A-B4ED-874D-E50CD2183358}"/>
              </a:ext>
            </a:extLst>
          </p:cNvPr>
          <p:cNvSpPr/>
          <p:nvPr/>
        </p:nvSpPr>
        <p:spPr>
          <a:xfrm>
            <a:off x="7822970" y="279098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aborazione 120">
            <a:extLst>
              <a:ext uri="{FF2B5EF4-FFF2-40B4-BE49-F238E27FC236}">
                <a16:creationId xmlns:a16="http://schemas.microsoft.com/office/drawing/2014/main" id="{2DDBB11D-01D8-9CF6-7C4F-BD4260ED569E}"/>
              </a:ext>
            </a:extLst>
          </p:cNvPr>
          <p:cNvSpPr/>
          <p:nvPr/>
        </p:nvSpPr>
        <p:spPr>
          <a:xfrm>
            <a:off x="8020491" y="279098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aborazione 121">
            <a:extLst>
              <a:ext uri="{FF2B5EF4-FFF2-40B4-BE49-F238E27FC236}">
                <a16:creationId xmlns:a16="http://schemas.microsoft.com/office/drawing/2014/main" id="{8A4073F4-9308-32FF-C9EB-4071C366E356}"/>
              </a:ext>
            </a:extLst>
          </p:cNvPr>
          <p:cNvSpPr/>
          <p:nvPr/>
        </p:nvSpPr>
        <p:spPr>
          <a:xfrm>
            <a:off x="7921730" y="279098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laborazione 122">
            <a:extLst>
              <a:ext uri="{FF2B5EF4-FFF2-40B4-BE49-F238E27FC236}">
                <a16:creationId xmlns:a16="http://schemas.microsoft.com/office/drawing/2014/main" id="{C7053D25-369F-5353-B796-83717C0EC891}"/>
              </a:ext>
            </a:extLst>
          </p:cNvPr>
          <p:cNvSpPr/>
          <p:nvPr/>
        </p:nvSpPr>
        <p:spPr>
          <a:xfrm>
            <a:off x="8415531" y="279098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aborazione 123">
            <a:extLst>
              <a:ext uri="{FF2B5EF4-FFF2-40B4-BE49-F238E27FC236}">
                <a16:creationId xmlns:a16="http://schemas.microsoft.com/office/drawing/2014/main" id="{736A7795-E1D4-9821-D90E-0E51354932FC}"/>
              </a:ext>
            </a:extLst>
          </p:cNvPr>
          <p:cNvSpPr/>
          <p:nvPr/>
        </p:nvSpPr>
        <p:spPr>
          <a:xfrm>
            <a:off x="8613052" y="279098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aborazione 124">
            <a:extLst>
              <a:ext uri="{FF2B5EF4-FFF2-40B4-BE49-F238E27FC236}">
                <a16:creationId xmlns:a16="http://schemas.microsoft.com/office/drawing/2014/main" id="{A4224182-C370-DA94-DBB9-102FC10BC51C}"/>
              </a:ext>
            </a:extLst>
          </p:cNvPr>
          <p:cNvSpPr/>
          <p:nvPr/>
        </p:nvSpPr>
        <p:spPr>
          <a:xfrm>
            <a:off x="8514291" y="279098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aborazione 125">
            <a:extLst>
              <a:ext uri="{FF2B5EF4-FFF2-40B4-BE49-F238E27FC236}">
                <a16:creationId xmlns:a16="http://schemas.microsoft.com/office/drawing/2014/main" id="{75171835-2B7C-B130-9D37-49D97CC6A95A}"/>
              </a:ext>
            </a:extLst>
          </p:cNvPr>
          <p:cNvSpPr/>
          <p:nvPr/>
        </p:nvSpPr>
        <p:spPr>
          <a:xfrm>
            <a:off x="7230407" y="27909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aborazione 126">
            <a:extLst>
              <a:ext uri="{FF2B5EF4-FFF2-40B4-BE49-F238E27FC236}">
                <a16:creationId xmlns:a16="http://schemas.microsoft.com/office/drawing/2014/main" id="{66B447AD-4367-8115-CFC3-426FD2AC14A8}"/>
              </a:ext>
            </a:extLst>
          </p:cNvPr>
          <p:cNvSpPr/>
          <p:nvPr/>
        </p:nvSpPr>
        <p:spPr>
          <a:xfrm>
            <a:off x="7427928" y="27909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aborazione 127">
            <a:extLst>
              <a:ext uri="{FF2B5EF4-FFF2-40B4-BE49-F238E27FC236}">
                <a16:creationId xmlns:a16="http://schemas.microsoft.com/office/drawing/2014/main" id="{42D38B76-85AE-FA1A-052A-62DC11E5EFA8}"/>
              </a:ext>
            </a:extLst>
          </p:cNvPr>
          <p:cNvSpPr/>
          <p:nvPr/>
        </p:nvSpPr>
        <p:spPr>
          <a:xfrm>
            <a:off x="7329167" y="279098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aborazione 128">
            <a:extLst>
              <a:ext uri="{FF2B5EF4-FFF2-40B4-BE49-F238E27FC236}">
                <a16:creationId xmlns:a16="http://schemas.microsoft.com/office/drawing/2014/main" id="{1B7BA32C-CA63-6568-BA24-BE7740B4DD38}"/>
              </a:ext>
            </a:extLst>
          </p:cNvPr>
          <p:cNvSpPr/>
          <p:nvPr/>
        </p:nvSpPr>
        <p:spPr>
          <a:xfrm>
            <a:off x="7921732" y="286856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Elaborazione 129">
            <a:extLst>
              <a:ext uri="{FF2B5EF4-FFF2-40B4-BE49-F238E27FC236}">
                <a16:creationId xmlns:a16="http://schemas.microsoft.com/office/drawing/2014/main" id="{E4A41C85-E751-ACF0-7528-0FC327617146}"/>
              </a:ext>
            </a:extLst>
          </p:cNvPr>
          <p:cNvSpPr/>
          <p:nvPr/>
        </p:nvSpPr>
        <p:spPr>
          <a:xfrm>
            <a:off x="8119253" y="286856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Elaborazione 130">
            <a:extLst>
              <a:ext uri="{FF2B5EF4-FFF2-40B4-BE49-F238E27FC236}">
                <a16:creationId xmlns:a16="http://schemas.microsoft.com/office/drawing/2014/main" id="{96EB365B-7AFB-1652-C24F-9637DA498FDE}"/>
              </a:ext>
            </a:extLst>
          </p:cNvPr>
          <p:cNvSpPr/>
          <p:nvPr/>
        </p:nvSpPr>
        <p:spPr>
          <a:xfrm>
            <a:off x="8020492" y="286856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laborazione 131">
            <a:extLst>
              <a:ext uri="{FF2B5EF4-FFF2-40B4-BE49-F238E27FC236}">
                <a16:creationId xmlns:a16="http://schemas.microsoft.com/office/drawing/2014/main" id="{284F74C3-AD37-AD89-D91C-B1E7EC07DCC3}"/>
              </a:ext>
            </a:extLst>
          </p:cNvPr>
          <p:cNvSpPr/>
          <p:nvPr/>
        </p:nvSpPr>
        <p:spPr>
          <a:xfrm>
            <a:off x="8514293" y="286856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aborazione 133">
            <a:extLst>
              <a:ext uri="{FF2B5EF4-FFF2-40B4-BE49-F238E27FC236}">
                <a16:creationId xmlns:a16="http://schemas.microsoft.com/office/drawing/2014/main" id="{769F9F01-8165-28BF-8BEE-D08868AE3BE7}"/>
              </a:ext>
            </a:extLst>
          </p:cNvPr>
          <p:cNvSpPr/>
          <p:nvPr/>
        </p:nvSpPr>
        <p:spPr>
          <a:xfrm>
            <a:off x="8613053" y="286856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Elaborazione 134">
            <a:extLst>
              <a:ext uri="{FF2B5EF4-FFF2-40B4-BE49-F238E27FC236}">
                <a16:creationId xmlns:a16="http://schemas.microsoft.com/office/drawing/2014/main" id="{AFADBBDB-529F-12AC-610A-FC392A0B86C2}"/>
              </a:ext>
            </a:extLst>
          </p:cNvPr>
          <p:cNvSpPr/>
          <p:nvPr/>
        </p:nvSpPr>
        <p:spPr>
          <a:xfrm>
            <a:off x="7329169" y="286856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aborazione 135">
            <a:extLst>
              <a:ext uri="{FF2B5EF4-FFF2-40B4-BE49-F238E27FC236}">
                <a16:creationId xmlns:a16="http://schemas.microsoft.com/office/drawing/2014/main" id="{1A13823C-B66F-6C86-F45A-4A568D8070A9}"/>
              </a:ext>
            </a:extLst>
          </p:cNvPr>
          <p:cNvSpPr/>
          <p:nvPr/>
        </p:nvSpPr>
        <p:spPr>
          <a:xfrm>
            <a:off x="7526690" y="286856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aborazione 136">
            <a:extLst>
              <a:ext uri="{FF2B5EF4-FFF2-40B4-BE49-F238E27FC236}">
                <a16:creationId xmlns:a16="http://schemas.microsoft.com/office/drawing/2014/main" id="{A778C576-ABE0-7EE2-ADF2-C7EF26188485}"/>
              </a:ext>
            </a:extLst>
          </p:cNvPr>
          <p:cNvSpPr/>
          <p:nvPr/>
        </p:nvSpPr>
        <p:spPr>
          <a:xfrm>
            <a:off x="7427929" y="286856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aborazione 137">
            <a:extLst>
              <a:ext uri="{FF2B5EF4-FFF2-40B4-BE49-F238E27FC236}">
                <a16:creationId xmlns:a16="http://schemas.microsoft.com/office/drawing/2014/main" id="{4BF98D62-6BEA-1C61-FA6F-411A31CD8E87}"/>
              </a:ext>
            </a:extLst>
          </p:cNvPr>
          <p:cNvSpPr/>
          <p:nvPr/>
        </p:nvSpPr>
        <p:spPr>
          <a:xfrm>
            <a:off x="8024849" y="2939809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aborazione 138">
            <a:extLst>
              <a:ext uri="{FF2B5EF4-FFF2-40B4-BE49-F238E27FC236}">
                <a16:creationId xmlns:a16="http://schemas.microsoft.com/office/drawing/2014/main" id="{0CBA2EEE-5A5E-5EAE-8BB0-820DD6BB10B5}"/>
              </a:ext>
            </a:extLst>
          </p:cNvPr>
          <p:cNvSpPr/>
          <p:nvPr/>
        </p:nvSpPr>
        <p:spPr>
          <a:xfrm>
            <a:off x="8222370" y="2939809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aborazione 139">
            <a:extLst>
              <a:ext uri="{FF2B5EF4-FFF2-40B4-BE49-F238E27FC236}">
                <a16:creationId xmlns:a16="http://schemas.microsoft.com/office/drawing/2014/main" id="{DE2D9335-FC17-0A71-87E9-FEB6280B1EB0}"/>
              </a:ext>
            </a:extLst>
          </p:cNvPr>
          <p:cNvSpPr/>
          <p:nvPr/>
        </p:nvSpPr>
        <p:spPr>
          <a:xfrm>
            <a:off x="8123609" y="293980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Elaborazione 140">
            <a:extLst>
              <a:ext uri="{FF2B5EF4-FFF2-40B4-BE49-F238E27FC236}">
                <a16:creationId xmlns:a16="http://schemas.microsoft.com/office/drawing/2014/main" id="{44EBC5DF-C975-71E2-84F0-4D78FDFAA307}"/>
              </a:ext>
            </a:extLst>
          </p:cNvPr>
          <p:cNvSpPr/>
          <p:nvPr/>
        </p:nvSpPr>
        <p:spPr>
          <a:xfrm>
            <a:off x="8617410" y="293980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aborazione 143">
            <a:extLst>
              <a:ext uri="{FF2B5EF4-FFF2-40B4-BE49-F238E27FC236}">
                <a16:creationId xmlns:a16="http://schemas.microsoft.com/office/drawing/2014/main" id="{D21C79DD-591B-9D82-8515-6A63C06EC243}"/>
              </a:ext>
            </a:extLst>
          </p:cNvPr>
          <p:cNvSpPr/>
          <p:nvPr/>
        </p:nvSpPr>
        <p:spPr>
          <a:xfrm>
            <a:off x="7432286" y="293980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aborazione 144">
            <a:extLst>
              <a:ext uri="{FF2B5EF4-FFF2-40B4-BE49-F238E27FC236}">
                <a16:creationId xmlns:a16="http://schemas.microsoft.com/office/drawing/2014/main" id="{40DAFC53-7F12-0285-7B70-516E8A2156EB}"/>
              </a:ext>
            </a:extLst>
          </p:cNvPr>
          <p:cNvSpPr/>
          <p:nvPr/>
        </p:nvSpPr>
        <p:spPr>
          <a:xfrm>
            <a:off x="7629807" y="293980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aborazione 145">
            <a:extLst>
              <a:ext uri="{FF2B5EF4-FFF2-40B4-BE49-F238E27FC236}">
                <a16:creationId xmlns:a16="http://schemas.microsoft.com/office/drawing/2014/main" id="{77A280C5-0C2C-8201-BCEF-E1C5A0D6D635}"/>
              </a:ext>
            </a:extLst>
          </p:cNvPr>
          <p:cNvSpPr/>
          <p:nvPr/>
        </p:nvSpPr>
        <p:spPr>
          <a:xfrm>
            <a:off x="7531046" y="293980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aborazione 146">
            <a:extLst>
              <a:ext uri="{FF2B5EF4-FFF2-40B4-BE49-F238E27FC236}">
                <a16:creationId xmlns:a16="http://schemas.microsoft.com/office/drawing/2014/main" id="{D19EA334-A62B-0852-D2A7-F9A01D390D6A}"/>
              </a:ext>
            </a:extLst>
          </p:cNvPr>
          <p:cNvSpPr/>
          <p:nvPr/>
        </p:nvSpPr>
        <p:spPr>
          <a:xfrm>
            <a:off x="8119253" y="301738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aborazione 147">
            <a:extLst>
              <a:ext uri="{FF2B5EF4-FFF2-40B4-BE49-F238E27FC236}">
                <a16:creationId xmlns:a16="http://schemas.microsoft.com/office/drawing/2014/main" id="{5D4924EC-FF0E-5722-6465-757E79460B3E}"/>
              </a:ext>
            </a:extLst>
          </p:cNvPr>
          <p:cNvSpPr/>
          <p:nvPr/>
        </p:nvSpPr>
        <p:spPr>
          <a:xfrm>
            <a:off x="8316774" y="301738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aborazione 148">
            <a:extLst>
              <a:ext uri="{FF2B5EF4-FFF2-40B4-BE49-F238E27FC236}">
                <a16:creationId xmlns:a16="http://schemas.microsoft.com/office/drawing/2014/main" id="{08E96F0C-3B47-BE62-7F9A-9D5349D4E782}"/>
              </a:ext>
            </a:extLst>
          </p:cNvPr>
          <p:cNvSpPr/>
          <p:nvPr/>
        </p:nvSpPr>
        <p:spPr>
          <a:xfrm>
            <a:off x="8218013" y="301738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Elaborazione 152">
            <a:extLst>
              <a:ext uri="{FF2B5EF4-FFF2-40B4-BE49-F238E27FC236}">
                <a16:creationId xmlns:a16="http://schemas.microsoft.com/office/drawing/2014/main" id="{4894DC25-8846-56D7-3CC7-E540C7AD7F39}"/>
              </a:ext>
            </a:extLst>
          </p:cNvPr>
          <p:cNvSpPr/>
          <p:nvPr/>
        </p:nvSpPr>
        <p:spPr>
          <a:xfrm>
            <a:off x="7526690" y="30173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Elaborazione 153">
            <a:extLst>
              <a:ext uri="{FF2B5EF4-FFF2-40B4-BE49-F238E27FC236}">
                <a16:creationId xmlns:a16="http://schemas.microsoft.com/office/drawing/2014/main" id="{6691C592-9EA2-C653-CA39-9277AB8E291F}"/>
              </a:ext>
            </a:extLst>
          </p:cNvPr>
          <p:cNvSpPr/>
          <p:nvPr/>
        </p:nvSpPr>
        <p:spPr>
          <a:xfrm>
            <a:off x="7724211" y="30173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aborazione 154">
            <a:extLst>
              <a:ext uri="{FF2B5EF4-FFF2-40B4-BE49-F238E27FC236}">
                <a16:creationId xmlns:a16="http://schemas.microsoft.com/office/drawing/2014/main" id="{C8351D93-AC4D-1D24-7996-7C898D8DBFCF}"/>
              </a:ext>
            </a:extLst>
          </p:cNvPr>
          <p:cNvSpPr/>
          <p:nvPr/>
        </p:nvSpPr>
        <p:spPr>
          <a:xfrm>
            <a:off x="7625450" y="301738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aborazione 155">
            <a:extLst>
              <a:ext uri="{FF2B5EF4-FFF2-40B4-BE49-F238E27FC236}">
                <a16:creationId xmlns:a16="http://schemas.microsoft.com/office/drawing/2014/main" id="{BBD875F9-6EE0-F4B3-4CB9-798D0FD744B7}"/>
              </a:ext>
            </a:extLst>
          </p:cNvPr>
          <p:cNvSpPr/>
          <p:nvPr/>
        </p:nvSpPr>
        <p:spPr>
          <a:xfrm>
            <a:off x="8218013" y="309443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Elaborazione 156">
            <a:extLst>
              <a:ext uri="{FF2B5EF4-FFF2-40B4-BE49-F238E27FC236}">
                <a16:creationId xmlns:a16="http://schemas.microsoft.com/office/drawing/2014/main" id="{4ED228FF-83B2-ED23-DE90-2E7EA38C5855}"/>
              </a:ext>
            </a:extLst>
          </p:cNvPr>
          <p:cNvSpPr/>
          <p:nvPr/>
        </p:nvSpPr>
        <p:spPr>
          <a:xfrm>
            <a:off x="8415534" y="309443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Elaborazione 157">
            <a:extLst>
              <a:ext uri="{FF2B5EF4-FFF2-40B4-BE49-F238E27FC236}">
                <a16:creationId xmlns:a16="http://schemas.microsoft.com/office/drawing/2014/main" id="{2EAAE5FB-4BC5-AE34-CFC7-9737BA5B050A}"/>
              </a:ext>
            </a:extLst>
          </p:cNvPr>
          <p:cNvSpPr/>
          <p:nvPr/>
        </p:nvSpPr>
        <p:spPr>
          <a:xfrm>
            <a:off x="8316773" y="3094436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Elaborazione 161">
            <a:extLst>
              <a:ext uri="{FF2B5EF4-FFF2-40B4-BE49-F238E27FC236}">
                <a16:creationId xmlns:a16="http://schemas.microsoft.com/office/drawing/2014/main" id="{B562F555-8E25-DEF9-F807-C785D7B1F853}"/>
              </a:ext>
            </a:extLst>
          </p:cNvPr>
          <p:cNvSpPr/>
          <p:nvPr/>
        </p:nvSpPr>
        <p:spPr>
          <a:xfrm>
            <a:off x="7625450" y="309443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Elaborazione 162">
            <a:extLst>
              <a:ext uri="{FF2B5EF4-FFF2-40B4-BE49-F238E27FC236}">
                <a16:creationId xmlns:a16="http://schemas.microsoft.com/office/drawing/2014/main" id="{6B8AFD1B-E196-BC28-6C71-AE5EEC5D3F03}"/>
              </a:ext>
            </a:extLst>
          </p:cNvPr>
          <p:cNvSpPr/>
          <p:nvPr/>
        </p:nvSpPr>
        <p:spPr>
          <a:xfrm>
            <a:off x="7822971" y="309443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Elaborazione 163">
            <a:extLst>
              <a:ext uri="{FF2B5EF4-FFF2-40B4-BE49-F238E27FC236}">
                <a16:creationId xmlns:a16="http://schemas.microsoft.com/office/drawing/2014/main" id="{897A2712-79AE-FE67-299C-A9707DCC4D97}"/>
              </a:ext>
            </a:extLst>
          </p:cNvPr>
          <p:cNvSpPr/>
          <p:nvPr/>
        </p:nvSpPr>
        <p:spPr>
          <a:xfrm>
            <a:off x="7724210" y="309443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Elaborazione 164">
            <a:extLst>
              <a:ext uri="{FF2B5EF4-FFF2-40B4-BE49-F238E27FC236}">
                <a16:creationId xmlns:a16="http://schemas.microsoft.com/office/drawing/2014/main" id="{47E546F2-69B1-0A64-ADCF-D279EA2DE944}"/>
              </a:ext>
            </a:extLst>
          </p:cNvPr>
          <p:cNvSpPr/>
          <p:nvPr/>
        </p:nvSpPr>
        <p:spPr>
          <a:xfrm>
            <a:off x="8321077" y="317395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Elaborazione 165">
            <a:extLst>
              <a:ext uri="{FF2B5EF4-FFF2-40B4-BE49-F238E27FC236}">
                <a16:creationId xmlns:a16="http://schemas.microsoft.com/office/drawing/2014/main" id="{42360B86-5A5D-E9A8-3556-FEBE52EA4359}"/>
              </a:ext>
            </a:extLst>
          </p:cNvPr>
          <p:cNvSpPr/>
          <p:nvPr/>
        </p:nvSpPr>
        <p:spPr>
          <a:xfrm>
            <a:off x="8518598" y="317395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Elaborazione 166">
            <a:extLst>
              <a:ext uri="{FF2B5EF4-FFF2-40B4-BE49-F238E27FC236}">
                <a16:creationId xmlns:a16="http://schemas.microsoft.com/office/drawing/2014/main" id="{86F91125-323F-67FF-A60B-4A9C2981C7A1}"/>
              </a:ext>
            </a:extLst>
          </p:cNvPr>
          <p:cNvSpPr/>
          <p:nvPr/>
        </p:nvSpPr>
        <p:spPr>
          <a:xfrm>
            <a:off x="8419837" y="317395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aborazione 170">
            <a:extLst>
              <a:ext uri="{FF2B5EF4-FFF2-40B4-BE49-F238E27FC236}">
                <a16:creationId xmlns:a16="http://schemas.microsoft.com/office/drawing/2014/main" id="{DF6F928C-4A42-B00A-1781-36515F99D473}"/>
              </a:ext>
            </a:extLst>
          </p:cNvPr>
          <p:cNvSpPr/>
          <p:nvPr/>
        </p:nvSpPr>
        <p:spPr>
          <a:xfrm>
            <a:off x="7728514" y="317395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Elaborazione 171">
            <a:extLst>
              <a:ext uri="{FF2B5EF4-FFF2-40B4-BE49-F238E27FC236}">
                <a16:creationId xmlns:a16="http://schemas.microsoft.com/office/drawing/2014/main" id="{758EA846-8154-F6C4-D1D6-4AE5F6E0EC85}"/>
              </a:ext>
            </a:extLst>
          </p:cNvPr>
          <p:cNvSpPr/>
          <p:nvPr/>
        </p:nvSpPr>
        <p:spPr>
          <a:xfrm>
            <a:off x="7926035" y="317395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Elaborazione 172">
            <a:extLst>
              <a:ext uri="{FF2B5EF4-FFF2-40B4-BE49-F238E27FC236}">
                <a16:creationId xmlns:a16="http://schemas.microsoft.com/office/drawing/2014/main" id="{F3DC7016-DC54-E949-99DF-DD7419854118}"/>
              </a:ext>
            </a:extLst>
          </p:cNvPr>
          <p:cNvSpPr/>
          <p:nvPr/>
        </p:nvSpPr>
        <p:spPr>
          <a:xfrm>
            <a:off x="7827274" y="317395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aborazione 173">
            <a:extLst>
              <a:ext uri="{FF2B5EF4-FFF2-40B4-BE49-F238E27FC236}">
                <a16:creationId xmlns:a16="http://schemas.microsoft.com/office/drawing/2014/main" id="{25E3CEA4-DB6E-5E17-C630-1BCD363AB828}"/>
              </a:ext>
            </a:extLst>
          </p:cNvPr>
          <p:cNvSpPr/>
          <p:nvPr/>
        </p:nvSpPr>
        <p:spPr>
          <a:xfrm>
            <a:off x="8415533" y="325379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Elaborazione 174">
            <a:extLst>
              <a:ext uri="{FF2B5EF4-FFF2-40B4-BE49-F238E27FC236}">
                <a16:creationId xmlns:a16="http://schemas.microsoft.com/office/drawing/2014/main" id="{99CAE2FD-11C5-ECEE-8A28-A30D1C6A0CB6}"/>
              </a:ext>
            </a:extLst>
          </p:cNvPr>
          <p:cNvSpPr/>
          <p:nvPr/>
        </p:nvSpPr>
        <p:spPr>
          <a:xfrm>
            <a:off x="8613054" y="325379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Elaborazione 175">
            <a:extLst>
              <a:ext uri="{FF2B5EF4-FFF2-40B4-BE49-F238E27FC236}">
                <a16:creationId xmlns:a16="http://schemas.microsoft.com/office/drawing/2014/main" id="{8225D4C6-65B1-907B-4820-566A789C5285}"/>
              </a:ext>
            </a:extLst>
          </p:cNvPr>
          <p:cNvSpPr/>
          <p:nvPr/>
        </p:nvSpPr>
        <p:spPr>
          <a:xfrm>
            <a:off x="8514293" y="325379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Elaborazione 179">
            <a:extLst>
              <a:ext uri="{FF2B5EF4-FFF2-40B4-BE49-F238E27FC236}">
                <a16:creationId xmlns:a16="http://schemas.microsoft.com/office/drawing/2014/main" id="{D088F1BC-4D08-C0F4-674C-E3CCDE2F71CD}"/>
              </a:ext>
            </a:extLst>
          </p:cNvPr>
          <p:cNvSpPr/>
          <p:nvPr/>
        </p:nvSpPr>
        <p:spPr>
          <a:xfrm>
            <a:off x="7822970" y="325379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aborazione 180">
            <a:extLst>
              <a:ext uri="{FF2B5EF4-FFF2-40B4-BE49-F238E27FC236}">
                <a16:creationId xmlns:a16="http://schemas.microsoft.com/office/drawing/2014/main" id="{A16CD1FA-7A67-FA7C-7805-A37F5189718E}"/>
              </a:ext>
            </a:extLst>
          </p:cNvPr>
          <p:cNvSpPr/>
          <p:nvPr/>
        </p:nvSpPr>
        <p:spPr>
          <a:xfrm>
            <a:off x="8020491" y="325379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Elaborazione 181">
            <a:extLst>
              <a:ext uri="{FF2B5EF4-FFF2-40B4-BE49-F238E27FC236}">
                <a16:creationId xmlns:a16="http://schemas.microsoft.com/office/drawing/2014/main" id="{ADA80D24-FC32-5624-EDA4-C9F20CE9E6FE}"/>
              </a:ext>
            </a:extLst>
          </p:cNvPr>
          <p:cNvSpPr/>
          <p:nvPr/>
        </p:nvSpPr>
        <p:spPr>
          <a:xfrm>
            <a:off x="7921730" y="325379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Elaborazione 182">
            <a:extLst>
              <a:ext uri="{FF2B5EF4-FFF2-40B4-BE49-F238E27FC236}">
                <a16:creationId xmlns:a16="http://schemas.microsoft.com/office/drawing/2014/main" id="{AC175FC3-DDFB-B334-C47A-BD6442633D18}"/>
              </a:ext>
            </a:extLst>
          </p:cNvPr>
          <p:cNvSpPr/>
          <p:nvPr/>
        </p:nvSpPr>
        <p:spPr>
          <a:xfrm>
            <a:off x="8514292" y="333345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Elaborazione 184">
            <a:extLst>
              <a:ext uri="{FF2B5EF4-FFF2-40B4-BE49-F238E27FC236}">
                <a16:creationId xmlns:a16="http://schemas.microsoft.com/office/drawing/2014/main" id="{F1F287B0-8C78-F491-8735-069DEBF97A40}"/>
              </a:ext>
            </a:extLst>
          </p:cNvPr>
          <p:cNvSpPr/>
          <p:nvPr/>
        </p:nvSpPr>
        <p:spPr>
          <a:xfrm>
            <a:off x="8613052" y="333345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Elaborazione 189">
            <a:extLst>
              <a:ext uri="{FF2B5EF4-FFF2-40B4-BE49-F238E27FC236}">
                <a16:creationId xmlns:a16="http://schemas.microsoft.com/office/drawing/2014/main" id="{EEB4AC65-8983-9489-7B8F-5877674D1BC0}"/>
              </a:ext>
            </a:extLst>
          </p:cNvPr>
          <p:cNvSpPr/>
          <p:nvPr/>
        </p:nvSpPr>
        <p:spPr>
          <a:xfrm>
            <a:off x="8119250" y="333345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aborazione 190">
            <a:extLst>
              <a:ext uri="{FF2B5EF4-FFF2-40B4-BE49-F238E27FC236}">
                <a16:creationId xmlns:a16="http://schemas.microsoft.com/office/drawing/2014/main" id="{6879CCE5-D14D-67FF-04A4-C7708B84B426}"/>
              </a:ext>
            </a:extLst>
          </p:cNvPr>
          <p:cNvSpPr/>
          <p:nvPr/>
        </p:nvSpPr>
        <p:spPr>
          <a:xfrm>
            <a:off x="8020489" y="333345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Elaborazione 191">
            <a:extLst>
              <a:ext uri="{FF2B5EF4-FFF2-40B4-BE49-F238E27FC236}">
                <a16:creationId xmlns:a16="http://schemas.microsoft.com/office/drawing/2014/main" id="{8A47CB65-53A7-16A9-2854-86B461381F90}"/>
              </a:ext>
            </a:extLst>
          </p:cNvPr>
          <p:cNvSpPr/>
          <p:nvPr/>
        </p:nvSpPr>
        <p:spPr>
          <a:xfrm>
            <a:off x="7131647" y="223174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Elaborazione 192">
            <a:extLst>
              <a:ext uri="{FF2B5EF4-FFF2-40B4-BE49-F238E27FC236}">
                <a16:creationId xmlns:a16="http://schemas.microsoft.com/office/drawing/2014/main" id="{885392E3-A2A8-2F98-BEAE-F3A337457B08}"/>
              </a:ext>
            </a:extLst>
          </p:cNvPr>
          <p:cNvSpPr/>
          <p:nvPr/>
        </p:nvSpPr>
        <p:spPr>
          <a:xfrm>
            <a:off x="7329168" y="223174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Elaborazione 193">
            <a:extLst>
              <a:ext uri="{FF2B5EF4-FFF2-40B4-BE49-F238E27FC236}">
                <a16:creationId xmlns:a16="http://schemas.microsoft.com/office/drawing/2014/main" id="{B5B5E6DB-B43F-E14E-BC68-54680908953F}"/>
              </a:ext>
            </a:extLst>
          </p:cNvPr>
          <p:cNvSpPr/>
          <p:nvPr/>
        </p:nvSpPr>
        <p:spPr>
          <a:xfrm>
            <a:off x="7230407" y="223174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Elaborazione 194">
            <a:extLst>
              <a:ext uri="{FF2B5EF4-FFF2-40B4-BE49-F238E27FC236}">
                <a16:creationId xmlns:a16="http://schemas.microsoft.com/office/drawing/2014/main" id="{6EE68644-26A5-FFB6-EDF4-38B724351860}"/>
              </a:ext>
            </a:extLst>
          </p:cNvPr>
          <p:cNvSpPr/>
          <p:nvPr/>
        </p:nvSpPr>
        <p:spPr>
          <a:xfrm>
            <a:off x="7724208" y="223174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Elaborazione 195">
            <a:extLst>
              <a:ext uri="{FF2B5EF4-FFF2-40B4-BE49-F238E27FC236}">
                <a16:creationId xmlns:a16="http://schemas.microsoft.com/office/drawing/2014/main" id="{560B54BB-982C-4E01-A89D-A1BDE17B570F}"/>
              </a:ext>
            </a:extLst>
          </p:cNvPr>
          <p:cNvSpPr/>
          <p:nvPr/>
        </p:nvSpPr>
        <p:spPr>
          <a:xfrm>
            <a:off x="7921729" y="223174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Elaborazione 196">
            <a:extLst>
              <a:ext uri="{FF2B5EF4-FFF2-40B4-BE49-F238E27FC236}">
                <a16:creationId xmlns:a16="http://schemas.microsoft.com/office/drawing/2014/main" id="{3FA1E6F9-E9CB-7820-8897-9C87A00A6D1C}"/>
              </a:ext>
            </a:extLst>
          </p:cNvPr>
          <p:cNvSpPr/>
          <p:nvPr/>
        </p:nvSpPr>
        <p:spPr>
          <a:xfrm>
            <a:off x="7822968" y="223174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Elaborazione 200">
            <a:extLst>
              <a:ext uri="{FF2B5EF4-FFF2-40B4-BE49-F238E27FC236}">
                <a16:creationId xmlns:a16="http://schemas.microsoft.com/office/drawing/2014/main" id="{7424E0DB-9889-5EA8-46C6-19D3FBCACAF8}"/>
              </a:ext>
            </a:extLst>
          </p:cNvPr>
          <p:cNvSpPr/>
          <p:nvPr/>
        </p:nvSpPr>
        <p:spPr>
          <a:xfrm>
            <a:off x="7032886" y="216115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Elaborazione 201">
            <a:extLst>
              <a:ext uri="{FF2B5EF4-FFF2-40B4-BE49-F238E27FC236}">
                <a16:creationId xmlns:a16="http://schemas.microsoft.com/office/drawing/2014/main" id="{B59BAC2E-A847-EEE6-2E43-400839782D14}"/>
              </a:ext>
            </a:extLst>
          </p:cNvPr>
          <p:cNvSpPr/>
          <p:nvPr/>
        </p:nvSpPr>
        <p:spPr>
          <a:xfrm>
            <a:off x="7230407" y="216115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Elaborazione 202">
            <a:extLst>
              <a:ext uri="{FF2B5EF4-FFF2-40B4-BE49-F238E27FC236}">
                <a16:creationId xmlns:a16="http://schemas.microsoft.com/office/drawing/2014/main" id="{C090A5C2-7867-6061-558E-408971250369}"/>
              </a:ext>
            </a:extLst>
          </p:cNvPr>
          <p:cNvSpPr/>
          <p:nvPr/>
        </p:nvSpPr>
        <p:spPr>
          <a:xfrm>
            <a:off x="7131646" y="2161149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Elaborazione 203">
            <a:extLst>
              <a:ext uri="{FF2B5EF4-FFF2-40B4-BE49-F238E27FC236}">
                <a16:creationId xmlns:a16="http://schemas.microsoft.com/office/drawing/2014/main" id="{6881C794-13D5-E0CF-28E5-1F61FB2FDDC4}"/>
              </a:ext>
            </a:extLst>
          </p:cNvPr>
          <p:cNvSpPr/>
          <p:nvPr/>
        </p:nvSpPr>
        <p:spPr>
          <a:xfrm>
            <a:off x="7625447" y="216114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Elaborazione 204">
            <a:extLst>
              <a:ext uri="{FF2B5EF4-FFF2-40B4-BE49-F238E27FC236}">
                <a16:creationId xmlns:a16="http://schemas.microsoft.com/office/drawing/2014/main" id="{BB6F1183-186D-BF9D-2FB0-939F1C5D5237}"/>
              </a:ext>
            </a:extLst>
          </p:cNvPr>
          <p:cNvSpPr/>
          <p:nvPr/>
        </p:nvSpPr>
        <p:spPr>
          <a:xfrm>
            <a:off x="7822968" y="2161148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aborazione 205">
            <a:extLst>
              <a:ext uri="{FF2B5EF4-FFF2-40B4-BE49-F238E27FC236}">
                <a16:creationId xmlns:a16="http://schemas.microsoft.com/office/drawing/2014/main" id="{97A0C535-F42E-26CE-4757-E262B9B42E0C}"/>
              </a:ext>
            </a:extLst>
          </p:cNvPr>
          <p:cNvSpPr/>
          <p:nvPr/>
        </p:nvSpPr>
        <p:spPr>
          <a:xfrm>
            <a:off x="7724207" y="2161147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aborazione 209">
            <a:extLst>
              <a:ext uri="{FF2B5EF4-FFF2-40B4-BE49-F238E27FC236}">
                <a16:creationId xmlns:a16="http://schemas.microsoft.com/office/drawing/2014/main" id="{1D5A318E-C2CB-CCAB-51F0-D5308E7D9A2B}"/>
              </a:ext>
            </a:extLst>
          </p:cNvPr>
          <p:cNvSpPr/>
          <p:nvPr/>
        </p:nvSpPr>
        <p:spPr>
          <a:xfrm>
            <a:off x="6934125" y="208688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Elaborazione 210">
            <a:extLst>
              <a:ext uri="{FF2B5EF4-FFF2-40B4-BE49-F238E27FC236}">
                <a16:creationId xmlns:a16="http://schemas.microsoft.com/office/drawing/2014/main" id="{1AD8F112-4DBA-F43E-9ED8-A6DF05FA4EDA}"/>
              </a:ext>
            </a:extLst>
          </p:cNvPr>
          <p:cNvSpPr/>
          <p:nvPr/>
        </p:nvSpPr>
        <p:spPr>
          <a:xfrm>
            <a:off x="7131646" y="208688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Elaborazione 211">
            <a:extLst>
              <a:ext uri="{FF2B5EF4-FFF2-40B4-BE49-F238E27FC236}">
                <a16:creationId xmlns:a16="http://schemas.microsoft.com/office/drawing/2014/main" id="{B1111DD6-AA58-8B0C-3A5D-AD84CD507E96}"/>
              </a:ext>
            </a:extLst>
          </p:cNvPr>
          <p:cNvSpPr/>
          <p:nvPr/>
        </p:nvSpPr>
        <p:spPr>
          <a:xfrm>
            <a:off x="7032885" y="2086882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Elaborazione 212">
            <a:extLst>
              <a:ext uri="{FF2B5EF4-FFF2-40B4-BE49-F238E27FC236}">
                <a16:creationId xmlns:a16="http://schemas.microsoft.com/office/drawing/2014/main" id="{0341C87F-1B3B-E84E-3AAC-2EAF02671E95}"/>
              </a:ext>
            </a:extLst>
          </p:cNvPr>
          <p:cNvSpPr/>
          <p:nvPr/>
        </p:nvSpPr>
        <p:spPr>
          <a:xfrm>
            <a:off x="7526686" y="20868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Elaborazione 213">
            <a:extLst>
              <a:ext uri="{FF2B5EF4-FFF2-40B4-BE49-F238E27FC236}">
                <a16:creationId xmlns:a16="http://schemas.microsoft.com/office/drawing/2014/main" id="{FA1C6616-3170-A844-3A6F-A4AC8E7355DF}"/>
              </a:ext>
            </a:extLst>
          </p:cNvPr>
          <p:cNvSpPr/>
          <p:nvPr/>
        </p:nvSpPr>
        <p:spPr>
          <a:xfrm>
            <a:off x="7724207" y="2086881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Elaborazione 214">
            <a:extLst>
              <a:ext uri="{FF2B5EF4-FFF2-40B4-BE49-F238E27FC236}">
                <a16:creationId xmlns:a16="http://schemas.microsoft.com/office/drawing/2014/main" id="{EE80C5D7-4D18-5E73-4AC1-D733C1C1A52D}"/>
              </a:ext>
            </a:extLst>
          </p:cNvPr>
          <p:cNvSpPr/>
          <p:nvPr/>
        </p:nvSpPr>
        <p:spPr>
          <a:xfrm>
            <a:off x="7625446" y="2086880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Elaborazione 219">
            <a:extLst>
              <a:ext uri="{FF2B5EF4-FFF2-40B4-BE49-F238E27FC236}">
                <a16:creationId xmlns:a16="http://schemas.microsoft.com/office/drawing/2014/main" id="{0E12D482-120D-5B72-4CA8-2DE82E34013A}"/>
              </a:ext>
            </a:extLst>
          </p:cNvPr>
          <p:cNvSpPr/>
          <p:nvPr/>
        </p:nvSpPr>
        <p:spPr>
          <a:xfrm>
            <a:off x="7036430" y="2012466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Elaborazione 220">
            <a:extLst>
              <a:ext uri="{FF2B5EF4-FFF2-40B4-BE49-F238E27FC236}">
                <a16:creationId xmlns:a16="http://schemas.microsoft.com/office/drawing/2014/main" id="{F9CBDB91-8463-614E-F449-E0B2D29B5F12}"/>
              </a:ext>
            </a:extLst>
          </p:cNvPr>
          <p:cNvSpPr/>
          <p:nvPr/>
        </p:nvSpPr>
        <p:spPr>
          <a:xfrm>
            <a:off x="6937669" y="2012465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Elaborazione 221">
            <a:extLst>
              <a:ext uri="{FF2B5EF4-FFF2-40B4-BE49-F238E27FC236}">
                <a16:creationId xmlns:a16="http://schemas.microsoft.com/office/drawing/2014/main" id="{C931991D-757B-FF56-935E-6E63E6A4ED5E}"/>
              </a:ext>
            </a:extLst>
          </p:cNvPr>
          <p:cNvSpPr/>
          <p:nvPr/>
        </p:nvSpPr>
        <p:spPr>
          <a:xfrm>
            <a:off x="7431470" y="2012464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Elaborazione 223">
            <a:extLst>
              <a:ext uri="{FF2B5EF4-FFF2-40B4-BE49-F238E27FC236}">
                <a16:creationId xmlns:a16="http://schemas.microsoft.com/office/drawing/2014/main" id="{D550126E-032D-2A2A-BA92-37418FCB2226}"/>
              </a:ext>
            </a:extLst>
          </p:cNvPr>
          <p:cNvSpPr/>
          <p:nvPr/>
        </p:nvSpPr>
        <p:spPr>
          <a:xfrm>
            <a:off x="7530230" y="2012463"/>
            <a:ext cx="45719" cy="457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7" name="Immagine 246">
            <a:extLst>
              <a:ext uri="{FF2B5EF4-FFF2-40B4-BE49-F238E27FC236}">
                <a16:creationId xmlns:a16="http://schemas.microsoft.com/office/drawing/2014/main" id="{D689FCC1-7BD8-0AF8-0548-C5644D379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1" y="3908611"/>
            <a:ext cx="7008391" cy="210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9" name="Immagine 248">
            <a:extLst>
              <a:ext uri="{FF2B5EF4-FFF2-40B4-BE49-F238E27FC236}">
                <a16:creationId xmlns:a16="http://schemas.microsoft.com/office/drawing/2014/main" id="{FBE1FC1C-4E9E-5F2D-3793-EC0AD79E6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65" y="4549446"/>
            <a:ext cx="7274327" cy="997805"/>
          </a:xfrm>
          <a:prstGeom prst="rect">
            <a:avLst/>
          </a:prstGeom>
        </p:spPr>
      </p:pic>
      <p:cxnSp>
        <p:nvCxnSpPr>
          <p:cNvPr id="250" name="Connettore 2 249">
            <a:extLst>
              <a:ext uri="{FF2B5EF4-FFF2-40B4-BE49-F238E27FC236}">
                <a16:creationId xmlns:a16="http://schemas.microsoft.com/office/drawing/2014/main" id="{D0308CD5-0DFE-27DA-6311-72EDC0EF0936}"/>
              </a:ext>
            </a:extLst>
          </p:cNvPr>
          <p:cNvCxnSpPr>
            <a:cxnSpLocks/>
          </p:cNvCxnSpPr>
          <p:nvPr/>
        </p:nvCxnSpPr>
        <p:spPr>
          <a:xfrm>
            <a:off x="7868687" y="3429000"/>
            <a:ext cx="0" cy="413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CasellaDiTesto 251">
                <a:extLst>
                  <a:ext uri="{FF2B5EF4-FFF2-40B4-BE49-F238E27FC236}">
                    <a16:creationId xmlns:a16="http://schemas.microsoft.com/office/drawing/2014/main" id="{55C7483E-8303-6924-09F3-280CEEEA88C1}"/>
                  </a:ext>
                </a:extLst>
              </p:cNvPr>
              <p:cNvSpPr txBox="1"/>
              <p:nvPr/>
            </p:nvSpPr>
            <p:spPr>
              <a:xfrm>
                <a:off x="3671556" y="2428904"/>
                <a:ext cx="2420727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CasellaDiTesto 251">
                <a:extLst>
                  <a:ext uri="{FF2B5EF4-FFF2-40B4-BE49-F238E27FC236}">
                    <a16:creationId xmlns:a16="http://schemas.microsoft.com/office/drawing/2014/main" id="{55C7483E-8303-6924-09F3-280CEEEA8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56" y="2428904"/>
                <a:ext cx="2420727" cy="299313"/>
              </a:xfrm>
              <a:prstGeom prst="rect">
                <a:avLst/>
              </a:prstGeom>
              <a:blipFill>
                <a:blip r:embed="rId5"/>
                <a:stretch>
                  <a:fillRect l="-1763" r="-201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CasellaDiTesto 252">
                <a:extLst>
                  <a:ext uri="{FF2B5EF4-FFF2-40B4-BE49-F238E27FC236}">
                    <a16:creationId xmlns:a16="http://schemas.microsoft.com/office/drawing/2014/main" id="{D59E70AB-3444-9EFE-0114-B7C278175AF8}"/>
                  </a:ext>
                </a:extLst>
              </p:cNvPr>
              <p:cNvSpPr txBox="1"/>
              <p:nvPr/>
            </p:nvSpPr>
            <p:spPr>
              <a:xfrm>
                <a:off x="8896404" y="2526118"/>
                <a:ext cx="2540054" cy="304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CH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CH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CH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0" smtClean="0">
                            <a:latin typeface="Cambria Math" panose="02040503050406030204" pitchFamily="18" charset="0"/>
                          </a:rPr>
                          <m:t>8000 </m:t>
                        </m:r>
                        <m:r>
                          <m:rPr>
                            <m:sty m:val="p"/>
                          </m:rPr>
                          <a:rPr lang="it-CH" b="0" i="0" smtClean="0">
                            <a:latin typeface="Cambria Math" panose="02040503050406030204" pitchFamily="18" charset="0"/>
                          </a:rPr>
                          <m:t>GB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3" name="CasellaDiTesto 252">
                <a:extLst>
                  <a:ext uri="{FF2B5EF4-FFF2-40B4-BE49-F238E27FC236}">
                    <a16:creationId xmlns:a16="http://schemas.microsoft.com/office/drawing/2014/main" id="{D59E70AB-3444-9EFE-0114-B7C278175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04" y="2526118"/>
                <a:ext cx="2540054" cy="304827"/>
              </a:xfrm>
              <a:prstGeom prst="rect">
                <a:avLst/>
              </a:prstGeom>
              <a:blipFill>
                <a:blip r:embed="rId6"/>
                <a:stretch>
                  <a:fillRect l="-4317" t="-22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CasellaDiTesto 253">
                <a:extLst>
                  <a:ext uri="{FF2B5EF4-FFF2-40B4-BE49-F238E27FC236}">
                    <a16:creationId xmlns:a16="http://schemas.microsoft.com/office/drawing/2014/main" id="{B7A2F4B5-C6E0-2113-08AF-672CE454136C}"/>
                  </a:ext>
                </a:extLst>
              </p:cNvPr>
              <p:cNvSpPr txBox="1"/>
              <p:nvPr/>
            </p:nvSpPr>
            <p:spPr>
              <a:xfrm>
                <a:off x="6719269" y="5655223"/>
                <a:ext cx="229883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CH" i="1">
                        <a:latin typeface="Cambria Math" panose="02040503050406030204" pitchFamily="18" charset="0"/>
                      </a:rPr>
                      <m:t>9</m:t>
                    </m:r>
                    <m:sSub>
                      <m:sSubPr>
                        <m:ctrlPr>
                          <a:rPr lang="it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CH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CH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entries </a:t>
                </a:r>
                <a14:m>
                  <m:oMath xmlns:m="http://schemas.openxmlformats.org/officeDocument/2006/math">
                    <m:r>
                      <a:rPr lang="it-CH" b="0" i="0" smtClean="0">
                        <a:latin typeface="Cambria Math" panose="02040503050406030204" pitchFamily="18" charset="0"/>
                      </a:rPr>
                      <m:t>(72</m:t>
                    </m:r>
                    <m:r>
                      <m:rPr>
                        <m:sty m:val="p"/>
                      </m:rPr>
                      <a:rPr lang="it-CH" b="0" i="0" smtClean="0">
                        <a:latin typeface="Cambria Math" panose="02040503050406030204" pitchFamily="18" charset="0"/>
                      </a:rPr>
                      <m:t>MB</m:t>
                    </m:r>
                    <m:r>
                      <a:rPr lang="it-CH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4" name="CasellaDiTesto 253">
                <a:extLst>
                  <a:ext uri="{FF2B5EF4-FFF2-40B4-BE49-F238E27FC236}">
                    <a16:creationId xmlns:a16="http://schemas.microsoft.com/office/drawing/2014/main" id="{B7A2F4B5-C6E0-2113-08AF-672CE454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69" y="5655223"/>
                <a:ext cx="2298834" cy="299313"/>
              </a:xfrm>
              <a:prstGeom prst="rect">
                <a:avLst/>
              </a:prstGeom>
              <a:blipFill>
                <a:blip r:embed="rId7"/>
                <a:stretch>
                  <a:fillRect l="-3448" t="-24490" r="-3979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Connettore 2 254">
            <a:extLst>
              <a:ext uri="{FF2B5EF4-FFF2-40B4-BE49-F238E27FC236}">
                <a16:creationId xmlns:a16="http://schemas.microsoft.com/office/drawing/2014/main" id="{DDDFA624-5BFA-1A2F-DF93-456ECDE43CF6}"/>
              </a:ext>
            </a:extLst>
          </p:cNvPr>
          <p:cNvCxnSpPr>
            <a:cxnSpLocks/>
          </p:cNvCxnSpPr>
          <p:nvPr/>
        </p:nvCxnSpPr>
        <p:spPr>
          <a:xfrm>
            <a:off x="7868686" y="4219526"/>
            <a:ext cx="0" cy="41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" name="CasellaDiTesto 255">
            <a:extLst>
              <a:ext uri="{FF2B5EF4-FFF2-40B4-BE49-F238E27FC236}">
                <a16:creationId xmlns:a16="http://schemas.microsoft.com/office/drawing/2014/main" id="{465F406F-1D8D-6367-D21A-9BF01536AB4E}"/>
              </a:ext>
            </a:extLst>
          </p:cNvPr>
          <p:cNvSpPr txBox="1"/>
          <p:nvPr/>
        </p:nvSpPr>
        <p:spPr>
          <a:xfrm>
            <a:off x="3991608" y="2758767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(double </a:t>
            </a:r>
            <a:r>
              <a:rPr lang="it-CH" dirty="0" err="1"/>
              <a:t>precision</a:t>
            </a:r>
            <a:r>
              <a:rPr lang="it-CH" dirty="0"/>
              <a:t>)</a:t>
            </a:r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A82CC6-1B5E-27CC-5A7B-6C701B3CDB99}"/>
              </a:ext>
            </a:extLst>
          </p:cNvPr>
          <p:cNvSpPr txBox="1"/>
          <p:nvPr/>
        </p:nvSpPr>
        <p:spPr>
          <a:xfrm>
            <a:off x="3936348" y="6185618"/>
            <a:ext cx="4876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, https://pytorch.org/docs/stable/sparse.html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B438690-6AE2-6FC2-0D8A-4421D86E705E}"/>
                  </a:ext>
                </a:extLst>
              </p:cNvPr>
              <p:cNvSpPr txBox="1"/>
              <p:nvPr/>
            </p:nvSpPr>
            <p:spPr>
              <a:xfrm>
                <a:off x="6237025" y="2526118"/>
                <a:ext cx="594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B438690-6AE2-6FC2-0D8A-4421D86E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25" y="2526118"/>
                <a:ext cx="594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6742E74-90C3-1CBB-13F3-881093D8492A}"/>
              </a:ext>
            </a:extLst>
          </p:cNvPr>
          <p:cNvCxnSpPr>
            <a:cxnSpLocks/>
          </p:cNvCxnSpPr>
          <p:nvPr/>
        </p:nvCxnSpPr>
        <p:spPr>
          <a:xfrm flipH="1">
            <a:off x="3600930" y="5127757"/>
            <a:ext cx="5858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BD56C7-F120-E5DD-B76C-F81C9FD915FE}"/>
              </a:ext>
            </a:extLst>
          </p:cNvPr>
          <p:cNvSpPr txBox="1"/>
          <p:nvPr/>
        </p:nvSpPr>
        <p:spPr>
          <a:xfrm>
            <a:off x="505403" y="4943091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Iterative LSE solver (</a:t>
            </a:r>
            <a:r>
              <a:rPr lang="it-CH" dirty="0" err="1"/>
              <a:t>Jacobi</a:t>
            </a:r>
            <a:r>
              <a:rPr lang="it-CH" dirty="0"/>
              <a:t>, CG)</a:t>
            </a:r>
            <a:endParaRPr lang="en-US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AE399CDC-BDDD-6BFE-3A19-659B42514F23}"/>
              </a:ext>
            </a:extLst>
          </p:cNvPr>
          <p:cNvSpPr/>
          <p:nvPr/>
        </p:nvSpPr>
        <p:spPr>
          <a:xfrm>
            <a:off x="4163410" y="4715153"/>
            <a:ext cx="178221" cy="82520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43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EA10B4-06B8-4E5D-9394-7AC653B5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Results</a:t>
            </a:r>
            <a:r>
              <a:rPr lang="it-CH" dirty="0"/>
              <a:t> and </a:t>
            </a:r>
            <a:r>
              <a:rPr lang="it-CH" dirty="0" err="1"/>
              <a:t>discussion</a:t>
            </a:r>
            <a:br>
              <a:rPr lang="it-CH" dirty="0"/>
            </a:b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47CB-3A61-4ACA-A348-A3C6299409B6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2BC65F2-B41C-45D9-860B-3EAF747178DB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46CE88-A9B1-422D-945B-C6C9BB3CE30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97A169-2953-4239-9563-41C4F9A490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C32A41A-4604-49F5-A7BF-B70D6D083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327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D584B8-CB1A-9296-8F06-9EECE67A761F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10000E-1D50-7612-71B5-D801ABA98162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D1BCEF-B31C-A73A-9042-6D3584B1A08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16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767F8237-1B8E-D2F1-E796-D0575F1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CH" dirty="0"/>
            </a:br>
            <a:r>
              <a:rPr lang="it-CH" dirty="0" err="1"/>
              <a:t>Fully</a:t>
            </a:r>
            <a:r>
              <a:rPr lang="it-CH" dirty="0"/>
              <a:t> </a:t>
            </a:r>
            <a:r>
              <a:rPr lang="it-CH" dirty="0" err="1"/>
              <a:t>Kinetic</a:t>
            </a:r>
            <a:r>
              <a:rPr lang="it-CH" dirty="0"/>
              <a:t> </a:t>
            </a:r>
            <a:r>
              <a:rPr lang="it-CH" dirty="0" err="1"/>
              <a:t>Electrostatic</a:t>
            </a:r>
            <a:r>
              <a:rPr lang="it-CH" dirty="0"/>
              <a:t> </a:t>
            </a:r>
            <a:r>
              <a:rPr lang="it-CH" dirty="0" err="1"/>
              <a:t>Collisionless</a:t>
            </a:r>
            <a:r>
              <a:rPr lang="it-CH" dirty="0"/>
              <a:t> Plasma</a:t>
            </a:r>
            <a:br>
              <a:rPr lang="it-CH" dirty="0"/>
            </a:br>
            <a:r>
              <a:rPr lang="it-CH" sz="2000" dirty="0"/>
              <a:t>1D Plasma </a:t>
            </a:r>
            <a:r>
              <a:rPr lang="it-CH" sz="2000" dirty="0" err="1"/>
              <a:t>Sheath</a:t>
            </a:r>
            <a:endParaRPr lang="en-US" sz="2000" dirty="0"/>
          </a:p>
        </p:txBody>
      </p:sp>
      <p:sp>
        <p:nvSpPr>
          <p:cNvPr id="10" name="Segnaposto contenuto 1">
            <a:extLst>
              <a:ext uri="{FF2B5EF4-FFF2-40B4-BE49-F238E27FC236}">
                <a16:creationId xmlns:a16="http://schemas.microsoft.com/office/drawing/2014/main" id="{B405EFAC-B81D-712B-CAD8-19DAC5A8AA3D}"/>
              </a:ext>
            </a:extLst>
          </p:cNvPr>
          <p:cNvSpPr txBox="1">
            <a:spLocks/>
          </p:cNvSpPr>
          <p:nvPr/>
        </p:nvSpPr>
        <p:spPr>
          <a:xfrm>
            <a:off x="6878638" y="1592711"/>
            <a:ext cx="4876967" cy="464457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 err="1"/>
              <a:t>Collisionless</a:t>
            </a:r>
            <a:r>
              <a:rPr lang="it-CH" dirty="0"/>
              <a:t> </a:t>
            </a:r>
          </a:p>
          <a:p>
            <a:pPr lvl="1"/>
            <a:r>
              <a:rPr lang="it-CH" dirty="0"/>
              <a:t>Vlasov </a:t>
            </a:r>
            <a:r>
              <a:rPr lang="it-CH" dirty="0" err="1"/>
              <a:t>equation</a:t>
            </a:r>
            <a:endParaRPr lang="it-CH" dirty="0"/>
          </a:p>
          <a:p>
            <a:pPr lvl="1"/>
            <a:r>
              <a:rPr lang="it-CH" dirty="0"/>
              <a:t>Boris </a:t>
            </a:r>
            <a:r>
              <a:rPr lang="it-CH" sz="1000" dirty="0"/>
              <a:t>[2]</a:t>
            </a:r>
          </a:p>
          <a:p>
            <a:pPr marL="361947" lvl="1" indent="0">
              <a:buNone/>
            </a:pPr>
            <a:endParaRPr lang="it-CH" dirty="0"/>
          </a:p>
          <a:p>
            <a:pPr lvl="1"/>
            <a:endParaRPr lang="it-CH" dirty="0"/>
          </a:p>
          <a:p>
            <a:r>
              <a:rPr lang="it-CH" dirty="0"/>
              <a:t>Steady state time </a:t>
            </a:r>
            <a:r>
              <a:rPr lang="it-CH" dirty="0" err="1"/>
              <a:t>averaged</a:t>
            </a:r>
            <a:r>
              <a:rPr lang="it-CH" dirty="0"/>
              <a:t> </a:t>
            </a:r>
            <a:r>
              <a:rPr lang="it-CH" dirty="0" err="1"/>
              <a:t>results</a:t>
            </a:r>
            <a:r>
              <a:rPr lang="it-CH" dirty="0"/>
              <a:t> </a:t>
            </a:r>
          </a:p>
          <a:p>
            <a:pPr marL="0" indent="0">
              <a:buNone/>
            </a:pPr>
            <a:endParaRPr lang="it-CH" sz="1600" dirty="0"/>
          </a:p>
          <a:p>
            <a:pPr marL="0" indent="0">
              <a:buNone/>
            </a:pPr>
            <a:endParaRPr lang="it-CH" sz="1600" u="sng" dirty="0"/>
          </a:p>
          <a:p>
            <a:endParaRPr lang="it-CH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FF24F65-C8FD-50E6-1DD1-EAE33CE39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3" y="1834065"/>
            <a:ext cx="6162971" cy="1334604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373638-37E6-1C01-F181-2851DF0E3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" y="4139385"/>
            <a:ext cx="8552539" cy="1615565"/>
          </a:xfrm>
          <a:prstGeom prst="rect">
            <a:avLst/>
          </a:prstGeom>
        </p:spPr>
      </p:pic>
      <p:sp>
        <p:nvSpPr>
          <p:cNvPr id="14" name="Segnaposto contenuto 1">
            <a:extLst>
              <a:ext uri="{FF2B5EF4-FFF2-40B4-BE49-F238E27FC236}">
                <a16:creationId xmlns:a16="http://schemas.microsoft.com/office/drawing/2014/main" id="{BEA26ABD-59C6-DA8B-856E-9F896A153BBE}"/>
              </a:ext>
            </a:extLst>
          </p:cNvPr>
          <p:cNvSpPr txBox="1">
            <a:spLocks/>
          </p:cNvSpPr>
          <p:nvPr/>
        </p:nvSpPr>
        <p:spPr>
          <a:xfrm>
            <a:off x="431630" y="3263973"/>
            <a:ext cx="4876967" cy="2973314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CH" dirty="0"/>
          </a:p>
          <a:p>
            <a:r>
              <a:rPr lang="it-CH" dirty="0" err="1"/>
              <a:t>Closed</a:t>
            </a:r>
            <a:r>
              <a:rPr lang="it-CH" dirty="0"/>
              <a:t> </a:t>
            </a:r>
            <a:r>
              <a:rPr lang="it-CH" dirty="0" err="1"/>
              <a:t>form</a:t>
            </a:r>
            <a:r>
              <a:rPr lang="it-CH" dirty="0"/>
              <a:t> </a:t>
            </a:r>
            <a:r>
              <a:rPr lang="it-CH" dirty="0" err="1"/>
              <a:t>solution</a:t>
            </a:r>
            <a:r>
              <a:rPr lang="it-CH" dirty="0"/>
              <a:t> </a:t>
            </a:r>
            <a:r>
              <a:rPr lang="it-CH" sz="1000" dirty="0"/>
              <a:t>[1]</a:t>
            </a:r>
          </a:p>
          <a:p>
            <a:endParaRPr lang="it-CH" sz="1600" dirty="0"/>
          </a:p>
          <a:p>
            <a:pPr marL="0" indent="0">
              <a:buNone/>
            </a:pPr>
            <a:endParaRPr lang="it-CH" sz="1600" u="sng" dirty="0"/>
          </a:p>
          <a:p>
            <a:endParaRPr lang="it-CH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54F9B87-55C7-9F0D-DD2A-98511DF3A6DE}"/>
              </a:ext>
            </a:extLst>
          </p:cNvPr>
          <p:cNvSpPr txBox="1"/>
          <p:nvPr/>
        </p:nvSpPr>
        <p:spPr>
          <a:xfrm>
            <a:off x="1425511" y="5715343"/>
            <a:ext cx="9336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M. Pfeiffer et. al.,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Particle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-in-Cell solver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on a high-order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hybridizable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discontinuous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Galerking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unstructured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curved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meshes</a:t>
            </a:r>
          </a:p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. Methods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. Mech.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Engrg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(2019)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D7906F-4FAB-D69E-7239-038EC78806C2}"/>
              </a:ext>
            </a:extLst>
          </p:cNvPr>
          <p:cNvSpPr txBox="1"/>
          <p:nvPr/>
        </p:nvSpPr>
        <p:spPr>
          <a:xfrm>
            <a:off x="1425512" y="6063784"/>
            <a:ext cx="4876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Hong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Quin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 et. al.,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Boris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so good,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Plasmas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(2013)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B25A77D-DEB1-1E77-48B7-3A6FD1A4694E}"/>
                  </a:ext>
                </a:extLst>
              </p:cNvPr>
              <p:cNvSpPr txBox="1"/>
              <p:nvPr/>
            </p:nvSpPr>
            <p:spPr>
              <a:xfrm>
                <a:off x="533691" y="5455907"/>
                <a:ext cx="25562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coefficient, </a:t>
                </a:r>
                <a14:m>
                  <m:oMath xmlns:m="http://schemas.openxmlformats.org/officeDocument/2006/math">
                    <m:r>
                      <a:rPr lang="it-CH" sz="11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: electron temperature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B25A77D-DEB1-1E77-48B7-3A6FD1A46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1" y="5455907"/>
                <a:ext cx="2556277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682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5F8BB529-A5B3-1B18-C363-979E02AACC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16547"/>
            <a:ext cx="5468938" cy="3828256"/>
          </a:xfr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1A6D137-FBCD-51B3-54D2-CA6FD473E9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216547"/>
            <a:ext cx="5470525" cy="382936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34F08B32-F8F1-CE2B-A77B-EDDE2FD138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Electric potential </a:t>
                </a:r>
                <a14:m>
                  <m:oMath xmlns:m="http://schemas.openxmlformats.org/officeDocument/2006/math">
                    <m:r>
                      <a:rPr lang="it-CH" b="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it-CH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CH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</a:t>
                </a:r>
                <a:r>
                  <a:rPr lang="it-CH" dirty="0"/>
                  <a:t>=10,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it-CH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  <m:r>
                      <a:rPr lang="it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CH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it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CH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it-CH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f>
                      <m:fPr>
                        <m:ctrlPr>
                          <a:rPr lang="it-CH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it-CH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it-CH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34F08B32-F8F1-CE2B-A77B-EDDE2FD13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00" b="-1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035730-DAED-7BC6-745E-778B7F45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107F4F-7889-4A2A-B2B2-7DB1C2A84715}" type="datetime1">
              <a:rPr lang="de-DE" smtClean="0"/>
              <a:t>22.12.2022</a:t>
            </a:fld>
            <a:endParaRPr lang="de-DE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99BE63-F96F-7CB7-316E-74B036E6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Fabiano Sasselli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15794A-88EC-AE28-0503-E08F5D37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F5CF-5C44-48A6-8C80-02A728F55BF3}" type="slidenum">
              <a:rPr lang="en-US" smtClean="0"/>
              <a:t>17</a:t>
            </a:fld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22F99-0787-CE20-CDCB-BF1478C28F23}"/>
              </a:ext>
            </a:extLst>
          </p:cNvPr>
          <p:cNvSpPr txBox="1"/>
          <p:nvPr/>
        </p:nvSpPr>
        <p:spPr>
          <a:xfrm>
            <a:off x="2716024" y="6317598"/>
            <a:ext cx="6755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200" dirty="0">
                <a:latin typeface="Arial" panose="020B0604020202020204" pitchFamily="34" charset="0"/>
                <a:cs typeface="Arial" panose="020B0604020202020204" pitchFamily="34" charset="0"/>
              </a:rPr>
              <a:t>Intel i7 4790K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4.4GHz, 16GB DDR3, Computational times: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Boltzmann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411 s,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Kinetic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1263 s  </a:t>
            </a:r>
          </a:p>
        </p:txBody>
      </p:sp>
    </p:spTree>
    <p:extLst>
      <p:ext uri="{BB962C8B-B14F-4D97-AF65-F5344CB8AC3E}">
        <p14:creationId xmlns:p14="http://schemas.microsoft.com/office/powerpoint/2010/main" val="30173188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06987EC1-487D-FB00-611B-E63869EC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0" y="1960847"/>
            <a:ext cx="5602587" cy="3241611"/>
          </a:xfrm>
          <a:prstGeom prst="rect">
            <a:avLst/>
          </a:prstGeom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FF676DA-CF19-FFDC-F9BD-39F5A06232EC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404FAB-3E1F-9BB6-B9A2-7A7F2E187AA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 dirty="0"/>
              <a:t>Fabiano Sasselli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573C5A-0BDF-7441-F5E7-AE04E0F0CAB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18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C98459C-7E0B-2362-72BC-6277793B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CH" dirty="0"/>
            </a:br>
            <a:r>
              <a:rPr lang="it-CH" dirty="0" err="1"/>
              <a:t>Partially</a:t>
            </a:r>
            <a:r>
              <a:rPr lang="it-CH" dirty="0"/>
              <a:t> </a:t>
            </a:r>
            <a:r>
              <a:rPr lang="it-CH" dirty="0" err="1"/>
              <a:t>Kinetic</a:t>
            </a:r>
            <a:r>
              <a:rPr lang="it-CH" dirty="0"/>
              <a:t> </a:t>
            </a:r>
            <a:r>
              <a:rPr lang="it-CH" dirty="0" err="1"/>
              <a:t>Electrostatic</a:t>
            </a:r>
            <a:r>
              <a:rPr lang="it-CH" dirty="0"/>
              <a:t> </a:t>
            </a:r>
            <a:r>
              <a:rPr lang="it-CH" dirty="0" err="1"/>
              <a:t>Collisionless</a:t>
            </a:r>
            <a:r>
              <a:rPr lang="it-CH" dirty="0"/>
              <a:t> Plasma</a:t>
            </a:r>
            <a:br>
              <a:rPr lang="it-CH" dirty="0"/>
            </a:br>
            <a:r>
              <a:rPr lang="it-CH" sz="2000" dirty="0"/>
              <a:t>2D Plasma flow over </a:t>
            </a:r>
            <a:r>
              <a:rPr lang="it-CH" sz="2000" dirty="0" err="1"/>
              <a:t>obstacle</a:t>
            </a:r>
            <a:endParaRPr lang="en-US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F3575AB-C55F-91A5-E44C-4DD14814BF67}"/>
              </a:ext>
            </a:extLst>
          </p:cNvPr>
          <p:cNvSpPr txBox="1">
            <a:spLocks/>
          </p:cNvSpPr>
          <p:nvPr/>
        </p:nvSpPr>
        <p:spPr>
          <a:xfrm>
            <a:off x="6878638" y="1592711"/>
            <a:ext cx="4876967" cy="4644576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 err="1"/>
              <a:t>Obstacle</a:t>
            </a:r>
            <a:r>
              <a:rPr lang="it-CH" dirty="0"/>
              <a:t> BC: </a:t>
            </a:r>
            <a:r>
              <a:rPr lang="it-CH" dirty="0" err="1"/>
              <a:t>relfective</a:t>
            </a:r>
            <a:r>
              <a:rPr lang="it-CH" dirty="0"/>
              <a:t>, </a:t>
            </a:r>
            <a:r>
              <a:rPr lang="it-CH" dirty="0" err="1"/>
              <a:t>periodic</a:t>
            </a:r>
            <a:r>
              <a:rPr lang="it-CH" dirty="0"/>
              <a:t>, </a:t>
            </a:r>
            <a:r>
              <a:rPr lang="it-CH" dirty="0" err="1"/>
              <a:t>conductor</a:t>
            </a:r>
            <a:endParaRPr lang="it-CH" dirty="0"/>
          </a:p>
          <a:p>
            <a:endParaRPr lang="it-CH" sz="1600" dirty="0"/>
          </a:p>
          <a:p>
            <a:pPr marL="0" indent="0">
              <a:buNone/>
            </a:pPr>
            <a:endParaRPr lang="it-CH" sz="1600" u="sng" dirty="0"/>
          </a:p>
          <a:p>
            <a:r>
              <a:rPr lang="it-CH" dirty="0"/>
              <a:t>Plasma injection on </a:t>
            </a:r>
            <a:r>
              <a:rPr lang="it-CH" dirty="0" err="1"/>
              <a:t>left</a:t>
            </a:r>
            <a:r>
              <a:rPr lang="it-CH" dirty="0"/>
              <a:t> </a:t>
            </a:r>
            <a:r>
              <a:rPr lang="it-CH" dirty="0" err="1"/>
              <a:t>boundary</a:t>
            </a:r>
            <a:r>
              <a:rPr lang="it-CH" dirty="0"/>
              <a:t>, </a:t>
            </a:r>
            <a:r>
              <a:rPr lang="it-CH" dirty="0" err="1"/>
              <a:t>right</a:t>
            </a:r>
            <a:r>
              <a:rPr lang="it-CH" dirty="0"/>
              <a:t> </a:t>
            </a:r>
            <a:r>
              <a:rPr lang="it-CH" dirty="0" err="1"/>
              <a:t>boundary</a:t>
            </a:r>
            <a:r>
              <a:rPr lang="it-CH" dirty="0"/>
              <a:t> open, bottom </a:t>
            </a:r>
            <a:r>
              <a:rPr lang="it-CH" dirty="0" err="1"/>
              <a:t>boundary</a:t>
            </a:r>
            <a:r>
              <a:rPr lang="it-CH" dirty="0"/>
              <a:t> </a:t>
            </a:r>
            <a:r>
              <a:rPr lang="it-CH" dirty="0" err="1"/>
              <a:t>reflective</a:t>
            </a:r>
            <a:r>
              <a:rPr lang="it-CH" dirty="0"/>
              <a:t>, </a:t>
            </a:r>
            <a:r>
              <a:rPr lang="it-CH" dirty="0" err="1"/>
              <a:t>upper</a:t>
            </a:r>
            <a:r>
              <a:rPr lang="it-CH" dirty="0"/>
              <a:t> </a:t>
            </a:r>
            <a:r>
              <a:rPr lang="it-CH" dirty="0" err="1"/>
              <a:t>boundary</a:t>
            </a:r>
            <a:r>
              <a:rPr lang="it-CH" dirty="0"/>
              <a:t> open</a:t>
            </a:r>
          </a:p>
          <a:p>
            <a:pPr marL="0" indent="0">
              <a:buNone/>
            </a:pPr>
            <a:endParaRPr lang="it-CH" sz="1600" dirty="0"/>
          </a:p>
          <a:p>
            <a:r>
              <a:rPr lang="it-CH" dirty="0" err="1"/>
              <a:t>Collisionless</a:t>
            </a:r>
            <a:endParaRPr lang="it-CH" dirty="0"/>
          </a:p>
          <a:p>
            <a:pPr lvl="1"/>
            <a:r>
              <a:rPr lang="it-CH" dirty="0"/>
              <a:t>Vlasov </a:t>
            </a:r>
            <a:r>
              <a:rPr lang="it-CH" dirty="0" err="1"/>
              <a:t>equation</a:t>
            </a:r>
            <a:endParaRPr lang="it-CH" dirty="0"/>
          </a:p>
          <a:p>
            <a:pPr lvl="1"/>
            <a:r>
              <a:rPr lang="it-CH" dirty="0"/>
              <a:t>Boris PIC</a:t>
            </a:r>
          </a:p>
          <a:p>
            <a:pPr marL="0" indent="0">
              <a:buNone/>
            </a:pPr>
            <a:r>
              <a:rPr lang="it-CH" dirty="0"/>
              <a:t> </a:t>
            </a:r>
          </a:p>
        </p:txBody>
      </p:sp>
      <p:sp>
        <p:nvSpPr>
          <p:cNvPr id="12" name="Segnaposto contenuto 1">
            <a:extLst>
              <a:ext uri="{FF2B5EF4-FFF2-40B4-BE49-F238E27FC236}">
                <a16:creationId xmlns:a16="http://schemas.microsoft.com/office/drawing/2014/main" id="{F7AB7AF1-5D6F-8D6D-8C58-1778167D9F8B}"/>
              </a:ext>
            </a:extLst>
          </p:cNvPr>
          <p:cNvSpPr txBox="1">
            <a:spLocks/>
          </p:cNvSpPr>
          <p:nvPr/>
        </p:nvSpPr>
        <p:spPr>
          <a:xfrm>
            <a:off x="431634" y="5077698"/>
            <a:ext cx="4876967" cy="1465185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CH" sz="1600" dirty="0"/>
          </a:p>
          <a:p>
            <a:r>
              <a:rPr lang="it-CH" sz="1800" dirty="0"/>
              <a:t>Reference </a:t>
            </a:r>
            <a:r>
              <a:rPr lang="it-CH" sz="1800" dirty="0" err="1"/>
              <a:t>results</a:t>
            </a:r>
            <a:r>
              <a:rPr lang="it-CH" sz="1800" dirty="0"/>
              <a:t> by </a:t>
            </a:r>
            <a:r>
              <a:rPr lang="it-CH" sz="1800" dirty="0" err="1"/>
              <a:t>Particle</a:t>
            </a:r>
            <a:r>
              <a:rPr lang="it-CH" sz="1800" dirty="0"/>
              <a:t> In Cell Consulting LLC</a:t>
            </a:r>
          </a:p>
          <a:p>
            <a:pPr lvl="1"/>
            <a:r>
              <a:rPr lang="it-CH" sz="1100" dirty="0"/>
              <a:t>https://www.particleincell.com/2011/particle-in-cell-example/ </a:t>
            </a:r>
          </a:p>
          <a:p>
            <a:pPr marL="0" indent="0">
              <a:buNone/>
            </a:pPr>
            <a:r>
              <a:rPr lang="it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6592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90E2C79-9153-1368-D01A-CDC4A5C979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3" y="2318770"/>
            <a:ext cx="5468938" cy="3286957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D84C989-1CEF-ADA4-665C-FE30499AF7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69" y="2218481"/>
            <a:ext cx="5388371" cy="326390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DE647917-ACC4-6295-F1CF-321A8CA2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Conductor</a:t>
            </a:r>
            <a:r>
              <a:rPr lang="it-CH" dirty="0"/>
              <a:t> </a:t>
            </a:r>
            <a:r>
              <a:rPr lang="it-CH" dirty="0" err="1"/>
              <a:t>obstacle</a:t>
            </a:r>
            <a:br>
              <a:rPr lang="it-CH" dirty="0"/>
            </a:br>
            <a:r>
              <a:rPr lang="it-CH" sz="2000" dirty="0" err="1"/>
              <a:t>particle</a:t>
            </a:r>
            <a:r>
              <a:rPr lang="it-CH" sz="2000" dirty="0"/>
              <a:t> position/ </a:t>
            </a:r>
            <a:r>
              <a:rPr lang="it-CH" sz="2000" dirty="0" err="1"/>
              <a:t>number</a:t>
            </a:r>
            <a:r>
              <a:rPr lang="it-CH" sz="2000" dirty="0"/>
              <a:t> </a:t>
            </a:r>
            <a:r>
              <a:rPr lang="it-CH" sz="2000" dirty="0" err="1"/>
              <a:t>density</a:t>
            </a:r>
            <a:endParaRPr lang="en-US" sz="2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7E5D4-7CEB-9FED-F3A4-FDFFFB76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107F4F-7889-4A2A-B2B2-7DB1C2A84715}" type="datetime1">
              <a:rPr lang="de-DE" smtClean="0"/>
              <a:t>22.12.2022</a:t>
            </a:fld>
            <a:endParaRPr lang="de-DE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A21C09-4E18-FCC7-CB48-F13C640F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95A74-2533-C82E-6BF5-EEC08E4A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F5CF-5C44-48A6-8C80-02A728F55BF3}" type="slidenum">
              <a:rPr lang="en-US" smtClean="0"/>
              <a:t>19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4CA37-43C8-5792-F9EA-E31091931EAF}"/>
              </a:ext>
            </a:extLst>
          </p:cNvPr>
          <p:cNvSpPr txBox="1"/>
          <p:nvPr/>
        </p:nvSpPr>
        <p:spPr>
          <a:xfrm>
            <a:off x="2796449" y="178016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 err="1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FBFBC6-CF70-0CA0-0FB9-D691E7A6AABD}"/>
              </a:ext>
            </a:extLst>
          </p:cNvPr>
          <p:cNvSpPr txBox="1"/>
          <p:nvPr/>
        </p:nvSpPr>
        <p:spPr>
          <a:xfrm>
            <a:off x="8297013" y="178016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841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C5DC79B-6F8F-41D2-BA70-50E17832CC5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 err="1"/>
              <a:t>Introduction</a:t>
            </a:r>
            <a:endParaRPr lang="it-CH" dirty="0"/>
          </a:p>
          <a:p>
            <a:endParaRPr lang="it-CH" dirty="0"/>
          </a:p>
          <a:p>
            <a:r>
              <a:rPr lang="it-CH" dirty="0" err="1"/>
              <a:t>Magnetized</a:t>
            </a:r>
            <a:r>
              <a:rPr lang="it-CH" dirty="0"/>
              <a:t> Poisson Vlasov-Fokker-Planck </a:t>
            </a:r>
            <a:r>
              <a:rPr lang="it-CH" dirty="0" err="1"/>
              <a:t>equation</a:t>
            </a:r>
            <a:endParaRPr lang="it-CH" dirty="0"/>
          </a:p>
          <a:p>
            <a:endParaRPr lang="it-CH" dirty="0"/>
          </a:p>
          <a:p>
            <a:r>
              <a:rPr lang="it-CH" dirty="0" err="1"/>
              <a:t>Results</a:t>
            </a:r>
            <a:r>
              <a:rPr lang="it-CH" dirty="0"/>
              <a:t> and </a:t>
            </a:r>
            <a:r>
              <a:rPr lang="it-CH" dirty="0" err="1"/>
              <a:t>discussion</a:t>
            </a:r>
            <a:endParaRPr lang="it-CH" dirty="0"/>
          </a:p>
          <a:p>
            <a:endParaRPr lang="it-CH" u="sng" dirty="0"/>
          </a:p>
          <a:p>
            <a:r>
              <a:rPr lang="it-CH" dirty="0" err="1"/>
              <a:t>Conclusions</a:t>
            </a:r>
            <a:endParaRPr lang="it-CH" dirty="0"/>
          </a:p>
          <a:p>
            <a:endParaRPr lang="it-CH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1463896-1900-47C0-9554-247C536D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CH" dirty="0"/>
            </a:br>
            <a:r>
              <a:rPr lang="it-CH" dirty="0" err="1"/>
              <a:t>Contents</a:t>
            </a:r>
            <a:r>
              <a:rPr lang="it-CH" dirty="0"/>
              <a:t> </a:t>
            </a:r>
            <a:r>
              <a:rPr lang="it-CH" dirty="0" err="1"/>
              <a:t>overview</a:t>
            </a:r>
            <a:br>
              <a:rPr lang="it-CH" dirty="0"/>
            </a:b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95F1F6-44BA-4D55-8555-9F6367A025E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A2E9B8-A557-4A3C-876D-0826A8CC9323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9BCEF6-A068-4487-A91E-2982339B2C8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789B14-B3FB-4763-8C36-A63274CD341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754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18">
            <a:extLst>
              <a:ext uri="{FF2B5EF4-FFF2-40B4-BE49-F238E27FC236}">
                <a16:creationId xmlns:a16="http://schemas.microsoft.com/office/drawing/2014/main" id="{118ACADE-8C12-561E-2B4D-F258F97CB5D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4" y="2361634"/>
            <a:ext cx="5324474" cy="3210492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D84C989-1CEF-ADA4-665C-FE30499AF7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69" y="2218481"/>
            <a:ext cx="5388371" cy="326390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DE647917-ACC4-6295-F1CF-321A8CA2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Conductor</a:t>
            </a:r>
            <a:r>
              <a:rPr lang="it-CH" dirty="0"/>
              <a:t> </a:t>
            </a:r>
            <a:r>
              <a:rPr lang="it-CH" dirty="0" err="1"/>
              <a:t>obstacle</a:t>
            </a:r>
            <a:br>
              <a:rPr lang="it-CH" dirty="0"/>
            </a:br>
            <a:r>
              <a:rPr lang="it-CH" sz="2000" dirty="0" err="1"/>
              <a:t>particle</a:t>
            </a:r>
            <a:r>
              <a:rPr lang="it-CH" sz="2000" dirty="0"/>
              <a:t> position/ </a:t>
            </a:r>
            <a:r>
              <a:rPr lang="it-CH" sz="2000" dirty="0" err="1"/>
              <a:t>number</a:t>
            </a:r>
            <a:r>
              <a:rPr lang="it-CH" sz="2000" dirty="0"/>
              <a:t> </a:t>
            </a:r>
            <a:r>
              <a:rPr lang="it-CH" sz="2000" dirty="0" err="1"/>
              <a:t>density</a:t>
            </a:r>
            <a:endParaRPr lang="en-US" sz="2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7E5D4-7CEB-9FED-F3A4-FDFFFB76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107F4F-7889-4A2A-B2B2-7DB1C2A84715}" type="datetime1">
              <a:rPr lang="de-DE" smtClean="0"/>
              <a:t>22.12.2022</a:t>
            </a:fld>
            <a:endParaRPr lang="de-DE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A21C09-4E18-FCC7-CB48-F13C640F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E95A74-2533-C82E-6BF5-EEC08E4A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F5CF-5C44-48A6-8C80-02A728F55BF3}" type="slidenum">
              <a:rPr lang="en-US" smtClean="0"/>
              <a:t>20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FBFBC6-CF70-0CA0-0FB9-D691E7A6AABD}"/>
              </a:ext>
            </a:extLst>
          </p:cNvPr>
          <p:cNvSpPr txBox="1"/>
          <p:nvPr/>
        </p:nvSpPr>
        <p:spPr>
          <a:xfrm>
            <a:off x="8297013" y="178016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3792D8-3585-3BBF-DC46-023629CEEB2A}"/>
              </a:ext>
            </a:extLst>
          </p:cNvPr>
          <p:cNvSpPr txBox="1"/>
          <p:nvPr/>
        </p:nvSpPr>
        <p:spPr>
          <a:xfrm>
            <a:off x="2796449" y="178016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 err="1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2674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8">
            <a:extLst>
              <a:ext uri="{FF2B5EF4-FFF2-40B4-BE49-F238E27FC236}">
                <a16:creationId xmlns:a16="http://schemas.microsoft.com/office/drawing/2014/main" id="{CAFE29EE-B4E6-1AD2-9262-5549674D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55" y="1214427"/>
            <a:ext cx="9037122" cy="4880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5C7EED7-6DE5-9707-B39B-856A0049D11C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1B79191-0442-677B-839E-D5C2CA6004E0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D3A605-FCBB-82C2-FD70-EEEDBA153AF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95A364-48B2-5633-D328-ACA5D28D160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21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0BCE433-5866-1F9C-20EE-6E47362B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Momentum</a:t>
            </a:r>
            <a:r>
              <a:rPr lang="it-CH" dirty="0"/>
              <a:t> </a:t>
            </a:r>
            <a:r>
              <a:rPr lang="it-CH" dirty="0" err="1"/>
              <a:t>Correction</a:t>
            </a:r>
            <a:br>
              <a:rPr lang="it-CH" dirty="0"/>
            </a:br>
            <a:r>
              <a:rPr lang="it-CH" sz="2000" dirty="0"/>
              <a:t>2D Test case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59470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EA10B4-06B8-4E5D-9394-7AC653B5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Conclusions</a:t>
            </a:r>
            <a:br>
              <a:rPr lang="it-CH" dirty="0"/>
            </a:b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47CB-3A61-4ACA-A348-A3C6299409B6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2BC65F2-B41C-45D9-860B-3EAF747178DB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46CE88-A9B1-422D-945B-C6C9BB3CE30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97A169-2953-4239-9563-41C4F9A490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C32A41A-4604-49F5-A7BF-B70D6D083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393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E1E8592-03FB-D93E-C41D-0E46BF2D393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 err="1"/>
              <a:t>Fully</a:t>
            </a:r>
            <a:r>
              <a:rPr lang="it-CH" dirty="0"/>
              <a:t> </a:t>
            </a:r>
            <a:r>
              <a:rPr lang="it-CH" dirty="0" err="1"/>
              <a:t>Kinetic</a:t>
            </a:r>
            <a:r>
              <a:rPr lang="it-CH" dirty="0"/>
              <a:t> </a:t>
            </a:r>
            <a:r>
              <a:rPr lang="it-CH" dirty="0" err="1"/>
              <a:t>electrostatic</a:t>
            </a:r>
            <a:r>
              <a:rPr lang="it-CH" dirty="0"/>
              <a:t> plasma </a:t>
            </a:r>
            <a:r>
              <a:rPr lang="it-CH" dirty="0" err="1"/>
              <a:t>implementation</a:t>
            </a:r>
            <a:r>
              <a:rPr lang="it-CH" dirty="0"/>
              <a:t> and testing</a:t>
            </a:r>
          </a:p>
          <a:p>
            <a:endParaRPr lang="it-CH" dirty="0"/>
          </a:p>
          <a:p>
            <a:r>
              <a:rPr lang="it-CH" dirty="0"/>
              <a:t>Domain with </a:t>
            </a:r>
            <a:r>
              <a:rPr lang="it-CH" dirty="0" err="1"/>
              <a:t>obstacles</a:t>
            </a:r>
            <a:endParaRPr lang="it-CH" dirty="0"/>
          </a:p>
          <a:p>
            <a:endParaRPr lang="it-CH" dirty="0"/>
          </a:p>
          <a:p>
            <a:r>
              <a:rPr lang="it-CH" dirty="0"/>
              <a:t>Solve </a:t>
            </a:r>
            <a:r>
              <a:rPr lang="it-CH" dirty="0" err="1"/>
              <a:t>correction</a:t>
            </a:r>
            <a:r>
              <a:rPr lang="it-CH" dirty="0"/>
              <a:t> LSE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89B8ADB-C23D-BDBB-C45E-DE82D315EB72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55A291-1863-5891-9FAE-48E60C6E937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2D9282-7551-9F98-9843-F84DDD2C7B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23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BBB5238-CF47-0F92-DA2D-28822268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861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7FEE9968-2715-4A13-85AA-B7E64FD5772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38A4875-31F2-42E8-857F-0C854EEF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sz="2400" b="0" dirty="0"/>
              <a:t>Thank </a:t>
            </a:r>
            <a:r>
              <a:rPr lang="it-CH" sz="2400" b="0" dirty="0" err="1"/>
              <a:t>you</a:t>
            </a:r>
            <a:r>
              <a:rPr lang="it-CH" sz="2400" b="0" dirty="0"/>
              <a:t> for </a:t>
            </a:r>
            <a:r>
              <a:rPr lang="it-CH" sz="2400" b="0" dirty="0" err="1"/>
              <a:t>your</a:t>
            </a:r>
            <a:r>
              <a:rPr lang="it-CH" sz="2400" b="0" dirty="0"/>
              <a:t> time</a:t>
            </a:r>
            <a:br>
              <a:rPr lang="en-US" dirty="0"/>
            </a:br>
            <a:r>
              <a:rPr lang="it-CH" dirty="0" err="1"/>
              <a:t>Discussion</a:t>
            </a:r>
            <a:br>
              <a:rPr lang="it-CH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08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uro, cielo notturno&#10;&#10;Descrizione generata automaticamente">
            <a:extLst>
              <a:ext uri="{FF2B5EF4-FFF2-40B4-BE49-F238E27FC236}">
                <a16:creationId xmlns:a16="http://schemas.microsoft.com/office/drawing/2014/main" id="{AAE246EA-BA19-724A-9B96-93C76B9404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09" y="2307241"/>
            <a:ext cx="5459613" cy="3286957"/>
          </a:xfrm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0CAD9F2-F79C-7A33-E1DB-7B6C29F5CE57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96DB33F-2520-8E52-AE60-76C59C359914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4227EF-E9F8-F52F-B10A-C8699142AF0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25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B7B0991-15EE-A402-A838-332D4BF4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Reflective</a:t>
            </a:r>
            <a:r>
              <a:rPr lang="it-CH" dirty="0"/>
              <a:t> </a:t>
            </a:r>
            <a:r>
              <a:rPr lang="it-CH" dirty="0" err="1"/>
              <a:t>obstacle</a:t>
            </a:r>
            <a:br>
              <a:rPr lang="it-CH" dirty="0"/>
            </a:br>
            <a:r>
              <a:rPr lang="it-CH" sz="1400" dirty="0" err="1"/>
              <a:t>bugged</a:t>
            </a:r>
            <a:br>
              <a:rPr lang="it-CH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2342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9F5914A-F55A-0B28-424F-E20477358B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77" y="2098084"/>
            <a:ext cx="4544335" cy="3424877"/>
          </a:xfrm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3CEE3B-7A47-2226-ECCC-74528D75510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B68AE7-A728-A21F-F272-AC40728AD39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BF8C44-E95E-D2C2-7958-FD40BB9DF25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26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75EE2DA5-861C-E3FE-FA81-B9A7F779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Boundary</a:t>
            </a:r>
            <a:r>
              <a:rPr lang="it-CH" dirty="0"/>
              <a:t> crossing </a:t>
            </a:r>
            <a:r>
              <a:rPr lang="it-CH" dirty="0" err="1"/>
              <a:t>detection</a:t>
            </a:r>
            <a:br>
              <a:rPr lang="it-CH" dirty="0"/>
            </a:br>
            <a:r>
              <a:rPr lang="it-CH" sz="1400" dirty="0" err="1"/>
              <a:t>bugged</a:t>
            </a:r>
            <a:r>
              <a:rPr lang="it-CH" sz="1400" dirty="0"/>
              <a:t> </a:t>
            </a:r>
            <a:r>
              <a:rPr lang="it-CH" sz="1400" dirty="0" err="1"/>
              <a:t>version</a:t>
            </a:r>
            <a:br>
              <a:rPr lang="it-CH" sz="1400" dirty="0"/>
            </a:br>
            <a:endParaRPr lang="en-US" sz="1400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A2E8688-2C99-34CC-3156-CE689E110669}"/>
              </a:ext>
            </a:extLst>
          </p:cNvPr>
          <p:cNvSpPr txBox="1">
            <a:spLocks/>
          </p:cNvSpPr>
          <p:nvPr/>
        </p:nvSpPr>
        <p:spPr>
          <a:xfrm>
            <a:off x="431633" y="1740309"/>
            <a:ext cx="4876967" cy="449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CH" sz="1600" u="sng" dirty="0"/>
          </a:p>
          <a:p>
            <a:r>
              <a:rPr lang="it-CH" sz="1600" dirty="0"/>
              <a:t>DETECTION CONDITION</a:t>
            </a:r>
          </a:p>
          <a:p>
            <a:endParaRPr lang="it-CH" sz="1600" dirty="0"/>
          </a:p>
          <a:p>
            <a:endParaRPr lang="it-CH" sz="1600" dirty="0"/>
          </a:p>
          <a:p>
            <a:endParaRPr lang="it-CH" sz="1600" dirty="0"/>
          </a:p>
          <a:p>
            <a:endParaRPr lang="it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1D5432-F6DF-D1AE-A840-E5B3EEBF7CFA}"/>
                  </a:ext>
                </a:extLst>
              </p:cNvPr>
              <p:cNvSpPr txBox="1"/>
              <p:nvPr/>
            </p:nvSpPr>
            <p:spPr>
              <a:xfrm>
                <a:off x="2140135" y="3127411"/>
                <a:ext cx="1123827" cy="603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A1D5432-F6DF-D1AE-A840-E5B3EEBF7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135" y="3127411"/>
                <a:ext cx="1123827" cy="603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A5512A-1409-CC7E-3D9D-1DA346B51B9F}"/>
                  </a:ext>
                </a:extLst>
              </p:cNvPr>
              <p:cNvSpPr txBox="1"/>
              <p:nvPr/>
            </p:nvSpPr>
            <p:spPr>
              <a:xfrm>
                <a:off x="1743147" y="4131293"/>
                <a:ext cx="20264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(⟨</m:t>
                      </m:r>
                      <m:r>
                        <a:rPr lang="it-CH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⟩)&lt;1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A5512A-1409-CC7E-3D9D-1DA346B5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147" y="4131293"/>
                <a:ext cx="2026431" cy="276999"/>
              </a:xfrm>
              <a:prstGeom prst="rect">
                <a:avLst/>
              </a:prstGeom>
              <a:blipFill>
                <a:blip r:embed="rId4"/>
                <a:stretch>
                  <a:fillRect l="-90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81343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3CEE3B-7A47-2226-ECCC-74528D755101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B68AE7-A728-A21F-F272-AC40728AD39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BF8C44-E95E-D2C2-7958-FD40BB9DF25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27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75EE2DA5-861C-E3FE-FA81-B9A7F779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Boundary</a:t>
            </a:r>
            <a:r>
              <a:rPr lang="it-CH" dirty="0"/>
              <a:t> crossing </a:t>
            </a:r>
            <a:r>
              <a:rPr lang="it-CH" dirty="0" err="1"/>
              <a:t>detection</a:t>
            </a:r>
            <a:br>
              <a:rPr lang="it-CH" dirty="0"/>
            </a:br>
            <a:r>
              <a:rPr lang="it-CH" sz="1400" dirty="0" err="1"/>
              <a:t>solved</a:t>
            </a:r>
            <a:br>
              <a:rPr lang="it-CH" sz="1400" dirty="0"/>
            </a:br>
            <a:endParaRPr lang="en-US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116D616-0373-6D2D-00D0-066333D6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23" y="2091211"/>
            <a:ext cx="4544335" cy="3424877"/>
          </a:xfrm>
          <a:prstGeom prst="rect">
            <a:avLst/>
          </a:prstGeom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CAC43C0-AC33-775E-8EA9-A63202849765}"/>
              </a:ext>
            </a:extLst>
          </p:cNvPr>
          <p:cNvSpPr txBox="1">
            <a:spLocks/>
          </p:cNvSpPr>
          <p:nvPr/>
        </p:nvSpPr>
        <p:spPr>
          <a:xfrm>
            <a:off x="431633" y="1746209"/>
            <a:ext cx="4876967" cy="4491078"/>
          </a:xfrm>
          <a:prstGeom prst="rect">
            <a:avLst/>
          </a:prstGeom>
          <a:noFill/>
          <a:ln>
            <a:noFill/>
          </a:ln>
        </p:spPr>
        <p:txBody>
          <a:bodyPr vert="horz" wrap="square" lIns="140396" tIns="0" rIns="143999" bIns="0" anchor="t" anchorCtr="0" compatLnSpc="1">
            <a:noAutofit/>
          </a:bodyPr>
          <a:lstStyle>
            <a:lvl1pPr marL="361946" marR="0" lvl="0" indent="-361946" algn="l" defTabSz="9144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  <a:lvl2pPr marL="627058" marR="0" lvl="1" indent="-26511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2pPr>
            <a:lvl3pPr marL="893761" marR="0" lvl="2" indent="-266703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3pPr>
            <a:lvl4pPr marL="1077913" marR="0" lvl="3" indent="-177795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4pPr>
            <a:lvl5pPr marL="1262064" marR="0" lvl="4" indent="-184151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269B0"/>
              </a:buClr>
              <a:buSzPct val="100000"/>
              <a:buFont typeface="Wingdings" pitchFamily="2"/>
              <a:buChar char="§"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CH" sz="1600" u="sng" dirty="0"/>
          </a:p>
          <a:p>
            <a:r>
              <a:rPr lang="it-CH" sz="1600" dirty="0"/>
              <a:t>DETECTION CONDITION</a:t>
            </a:r>
          </a:p>
          <a:p>
            <a:endParaRPr lang="it-CH" sz="1600" dirty="0"/>
          </a:p>
          <a:p>
            <a:endParaRPr lang="it-CH" sz="1600" dirty="0"/>
          </a:p>
          <a:p>
            <a:endParaRPr lang="it-CH" sz="1600" dirty="0"/>
          </a:p>
          <a:p>
            <a:endParaRPr lang="it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94EE5BA-798A-1D21-F633-62304095AD8E}"/>
                  </a:ext>
                </a:extLst>
              </p:cNvPr>
              <p:cNvSpPr txBox="1"/>
              <p:nvPr/>
            </p:nvSpPr>
            <p:spPr>
              <a:xfrm>
                <a:off x="1674020" y="3693333"/>
                <a:ext cx="202643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(⟨</m:t>
                      </m:r>
                      <m:sSub>
                        <m:sSubPr>
                          <m:ctrlPr>
                            <a:rPr lang="it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it-CH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⟩)&lt;1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94EE5BA-798A-1D21-F633-62304095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020" y="3693333"/>
                <a:ext cx="2026431" cy="298415"/>
              </a:xfrm>
              <a:prstGeom prst="rect">
                <a:avLst/>
              </a:prstGeom>
              <a:blipFill>
                <a:blip r:embed="rId3"/>
                <a:stretch>
                  <a:fillRect l="-1506" r="-3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948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uro, luce, notte&#10;&#10;Descrizione generata automaticamente">
            <a:extLst>
              <a:ext uri="{FF2B5EF4-FFF2-40B4-BE49-F238E27FC236}">
                <a16:creationId xmlns:a16="http://schemas.microsoft.com/office/drawing/2014/main" id="{212F9CBC-8016-5CD3-7C95-F696DBA26D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24" y="2096699"/>
            <a:ext cx="9573584" cy="3427648"/>
          </a:xfrm>
        </p:spPr>
      </p:pic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96BAFAE-7C26-33FF-532E-ECEA2CA283B2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A8D789-70F8-7A29-B1B5-4863C65A4A5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E13C5E-6938-8DFE-8A8B-9D40ECB1B05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28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EF181D4-6BD6-D301-8C3D-99FE82E3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sz="1400" dirty="0" err="1"/>
              <a:t>problematic</a:t>
            </a:r>
            <a:r>
              <a:rPr lang="it-CH" sz="1400" dirty="0"/>
              <a:t> case</a:t>
            </a:r>
            <a:br>
              <a:rPr lang="it-CH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67546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939A8C5-09A5-8102-0C0F-F2B0015FD6BF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A04E24-1F48-0661-CAA1-88BC1732809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D1E0CC-2CC1-08B4-1141-1C38F7790B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29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6C5F8C6E-7899-8960-5624-2199171D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Reflective</a:t>
            </a:r>
            <a:r>
              <a:rPr lang="it-CH" dirty="0"/>
              <a:t> </a:t>
            </a:r>
            <a:r>
              <a:rPr lang="it-CH" dirty="0" err="1"/>
              <a:t>obstacle</a:t>
            </a:r>
            <a:br>
              <a:rPr lang="it-CH" dirty="0"/>
            </a:br>
            <a:r>
              <a:rPr lang="it-CH" sz="1400" dirty="0" err="1"/>
              <a:t>solved</a:t>
            </a:r>
            <a:br>
              <a:rPr lang="it-CH" sz="1400" dirty="0"/>
            </a:br>
            <a:endParaRPr lang="en-US" sz="1400" dirty="0"/>
          </a:p>
        </p:txBody>
      </p:sp>
      <p:pic>
        <p:nvPicPr>
          <p:cNvPr id="2" name="Segnaposto contenuto 7">
            <a:extLst>
              <a:ext uri="{FF2B5EF4-FFF2-40B4-BE49-F238E27FC236}">
                <a16:creationId xmlns:a16="http://schemas.microsoft.com/office/drawing/2014/main" id="{01817767-5E04-A99F-7ACD-E7B62EDF9F1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51" y="2299620"/>
            <a:ext cx="5484929" cy="3302199"/>
          </a:xfrm>
        </p:spPr>
      </p:pic>
    </p:spTree>
    <p:extLst>
      <p:ext uri="{BB962C8B-B14F-4D97-AF65-F5344CB8AC3E}">
        <p14:creationId xmlns:p14="http://schemas.microsoft.com/office/powerpoint/2010/main" val="35422027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37EEA5-0F20-4B0A-BB2D-302820E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Introduction</a:t>
            </a:r>
            <a:endParaRPr lang="en-US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C70CF-B3B6-4040-8A3F-3951EA57B0EA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38608F81-59D1-4C51-B3E0-B8A68E81817D}" type="datetime1">
              <a:rPr lang="de-DE" smtClean="0"/>
              <a:t>22.12.2022</a:t>
            </a:fld>
            <a:endParaRPr lang="de-DE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F0B1F0-A86A-434B-AB4D-07A51FF08AE6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B6AF94-EF10-497E-A164-A413946F8B5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C32A41A-4604-49F5-A7BF-B70D6D083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5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79FE0F-193F-5D48-CD2F-AD057880DFA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3" y="2308263"/>
            <a:ext cx="5468938" cy="3284914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3ED05ECC-FCEB-E282-6A43-CA9698868E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69" y="2196110"/>
            <a:ext cx="5274257" cy="328491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FCDD39D6-B23B-3B6B-0AC4-108093E7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Conductor</a:t>
            </a:r>
            <a:r>
              <a:rPr lang="it-CH" dirty="0"/>
              <a:t> </a:t>
            </a:r>
            <a:r>
              <a:rPr lang="it-CH" dirty="0" err="1"/>
              <a:t>obstacle</a:t>
            </a:r>
            <a:br>
              <a:rPr lang="it-CH" dirty="0"/>
            </a:br>
            <a:r>
              <a:rPr lang="it-CH" sz="2000" dirty="0"/>
              <a:t>Electric </a:t>
            </a:r>
            <a:r>
              <a:rPr lang="it-CH" sz="2000" dirty="0" err="1"/>
              <a:t>Potential</a:t>
            </a:r>
            <a:endParaRPr lang="en-US" sz="2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5FDE18-5E33-EE6D-71AE-940AAC64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107F4F-7889-4A2A-B2B2-7DB1C2A84715}" type="datetime1">
              <a:rPr lang="de-DE" smtClean="0"/>
              <a:t>22.12.2022</a:t>
            </a:fld>
            <a:endParaRPr lang="de-DE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142C20-9744-0DF4-C530-7356E325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7587AC-A0AE-EC35-A1E3-30E3F679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F5CF-5C44-48A6-8C80-02A728F55BF3}" type="slidenum">
              <a:rPr lang="en-US" smtClean="0"/>
              <a:t>30</a:t>
            </a:fld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1DE9C5-4CC4-AAB6-6F58-FA091C07081C}"/>
              </a:ext>
            </a:extLst>
          </p:cNvPr>
          <p:cNvSpPr txBox="1"/>
          <p:nvPr/>
        </p:nvSpPr>
        <p:spPr>
          <a:xfrm>
            <a:off x="2469340" y="1755685"/>
            <a:ext cx="1393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>
                <a:latin typeface="Arial" panose="020B0604020202020204" pitchFamily="34" charset="0"/>
                <a:cs typeface="Arial" panose="020B0604020202020204" pitchFamily="34" charset="0"/>
              </a:rPr>
              <a:t>PYSTOPS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8ACF6D-1278-ABC1-08DC-311F326D5B80}"/>
              </a:ext>
            </a:extLst>
          </p:cNvPr>
          <p:cNvSpPr txBox="1"/>
          <p:nvPr/>
        </p:nvSpPr>
        <p:spPr>
          <a:xfrm>
            <a:off x="8297013" y="178016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130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AF64ED1-DEB2-23E0-6E99-DC03C1A69B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0559" y="2022470"/>
            <a:ext cx="3439724" cy="4210043"/>
          </a:xfrm>
        </p:spPr>
        <p:txBody>
          <a:bodyPr/>
          <a:lstStyle/>
          <a:p>
            <a:r>
              <a:rPr lang="it-CH" dirty="0"/>
              <a:t>Accurate and </a:t>
            </a:r>
            <a:r>
              <a:rPr lang="it-CH" dirty="0" err="1"/>
              <a:t>computationally</a:t>
            </a:r>
            <a:r>
              <a:rPr lang="it-CH" dirty="0"/>
              <a:t> </a:t>
            </a:r>
            <a:r>
              <a:rPr lang="it-CH" dirty="0" err="1"/>
              <a:t>efficient</a:t>
            </a:r>
            <a:r>
              <a:rPr lang="it-CH" dirty="0"/>
              <a:t> </a:t>
            </a:r>
            <a:r>
              <a:rPr lang="it-CH" dirty="0" err="1"/>
              <a:t>simulation</a:t>
            </a:r>
            <a:r>
              <a:rPr lang="it-CH" dirty="0"/>
              <a:t> of plasma flow</a:t>
            </a:r>
          </a:p>
          <a:p>
            <a:endParaRPr lang="en-US" dirty="0"/>
          </a:p>
        </p:txBody>
      </p:sp>
      <p:pic>
        <p:nvPicPr>
          <p:cNvPr id="12" name="Segnaposto contenuto 11" descr="Immagine che contiene luce&#10;&#10;Descrizione generata automaticamente">
            <a:extLst>
              <a:ext uri="{FF2B5EF4-FFF2-40B4-BE49-F238E27FC236}">
                <a16:creationId xmlns:a16="http://schemas.microsoft.com/office/drawing/2014/main" id="{0FC3C705-EBE0-A0A0-9BCC-CF8BA3E7CA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9" y="3591170"/>
            <a:ext cx="4286993" cy="2408771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D9949-CF5A-FB51-DF47-50E404D188D4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E056310-92B0-454A-89EA-85681388D411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F4C4AF-7CB9-7388-0700-032F4BC0CA3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492FA0-CFE4-8842-4F96-228DDC7680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876A63C-111C-4D9C-9A9C-939FEFDF2BAC}" type="slidenum">
              <a:rPr lang="en-US" smtClean="0"/>
              <a:t>4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D670611-C2A5-001C-1BDD-EE5EA65D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CH" dirty="0"/>
            </a:br>
            <a:r>
              <a:rPr lang="it-CH" dirty="0" err="1"/>
              <a:t>Motivation</a:t>
            </a:r>
            <a:br>
              <a:rPr lang="it-CH" dirty="0"/>
            </a:br>
            <a:endParaRPr lang="en-US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3122D63-3070-3BB3-04C5-31B2C70FD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15568" y="2022470"/>
            <a:ext cx="3597251" cy="4210043"/>
          </a:xfrm>
        </p:spPr>
        <p:txBody>
          <a:bodyPr/>
          <a:lstStyle/>
          <a:p>
            <a:r>
              <a:rPr lang="it-CH" dirty="0"/>
              <a:t>Wide range of time and </a:t>
            </a:r>
            <a:r>
              <a:rPr lang="it-CH" dirty="0" err="1"/>
              <a:t>length</a:t>
            </a:r>
            <a:r>
              <a:rPr lang="it-CH" dirty="0"/>
              <a:t> </a:t>
            </a:r>
            <a:r>
              <a:rPr lang="it-CH" dirty="0" err="1"/>
              <a:t>scales</a:t>
            </a:r>
            <a:endParaRPr lang="it-CH" dirty="0"/>
          </a:p>
          <a:p>
            <a:pPr lvl="1"/>
            <a:r>
              <a:rPr lang="it-CH" dirty="0"/>
              <a:t>Multiple </a:t>
            </a:r>
            <a:r>
              <a:rPr lang="it-CH" dirty="0" err="1"/>
              <a:t>species</a:t>
            </a:r>
            <a:endParaRPr lang="it-CH" dirty="0"/>
          </a:p>
          <a:p>
            <a:pPr lvl="1"/>
            <a:r>
              <a:rPr lang="it-CH" dirty="0"/>
              <a:t>Coulomb </a:t>
            </a:r>
            <a:r>
              <a:rPr lang="it-CH" dirty="0" err="1"/>
              <a:t>collisions</a:t>
            </a:r>
            <a:endParaRPr lang="it-CH" dirty="0"/>
          </a:p>
          <a:p>
            <a:pPr lvl="1"/>
            <a:r>
              <a:rPr lang="it-CH" dirty="0" err="1"/>
              <a:t>Electromagnetic</a:t>
            </a:r>
            <a:r>
              <a:rPr lang="it-CH" dirty="0"/>
              <a:t> interaction</a:t>
            </a:r>
          </a:p>
          <a:p>
            <a:pPr lvl="1"/>
            <a:endParaRPr lang="it-CH" dirty="0"/>
          </a:p>
          <a:p>
            <a:r>
              <a:rPr lang="en-US" dirty="0"/>
              <a:t>Multiple modeling approaches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Magnetohydrodynamic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 fluid model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/>
              <a:t>Kinetic description</a:t>
            </a:r>
          </a:p>
          <a:p>
            <a:pPr marL="361947" lvl="1" indent="0">
              <a:buNone/>
            </a:pPr>
            <a:endParaRPr lang="it-CH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897B8E-DB3C-6DC9-5CB1-1FB7411E46FE}"/>
              </a:ext>
            </a:extLst>
          </p:cNvPr>
          <p:cNvSpPr txBox="1"/>
          <p:nvPr/>
        </p:nvSpPr>
        <p:spPr>
          <a:xfrm>
            <a:off x="2233893" y="1606972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 err="1"/>
              <a:t>Objective</a:t>
            </a:r>
            <a:endParaRPr lang="en-US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3086CB-7E4A-FAB1-14BA-8A0D486B8DDC}"/>
              </a:ext>
            </a:extLst>
          </p:cNvPr>
          <p:cNvSpPr txBox="1"/>
          <p:nvPr/>
        </p:nvSpPr>
        <p:spPr>
          <a:xfrm>
            <a:off x="8552245" y="1622129"/>
            <a:ext cx="108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 err="1"/>
              <a:t>Problems</a:t>
            </a:r>
            <a:endParaRPr lang="en-US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ABECC9-E5FE-1336-97AF-61586797BB85}"/>
              </a:ext>
            </a:extLst>
          </p:cNvPr>
          <p:cNvSpPr txBox="1"/>
          <p:nvPr/>
        </p:nvSpPr>
        <p:spPr>
          <a:xfrm>
            <a:off x="431632" y="5999941"/>
            <a:ext cx="47930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000" b="1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Fig</a:t>
            </a:r>
            <a:r>
              <a:rPr lang="it-CH" sz="10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Curdin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Wüthrich /SPC/EPFL, https://actu.epfl.ch/news/epfl-and-deepmind-use-ai-to-control-plasmas-for-nu/</a:t>
            </a:r>
            <a:endParaRPr lang="en-US" sz="1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107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D02453-515F-0837-C5F6-048164F8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81" y="2432061"/>
            <a:ext cx="5078339" cy="10132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A492AA-E0F7-1575-8B71-F643C578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43" y="4667956"/>
            <a:ext cx="6167315" cy="1270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19B2CBC-3DA0-4212-E08D-D07520BBE8D5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r>
                  <a:rPr lang="it-CH" dirty="0" err="1"/>
                  <a:t>Evolution</a:t>
                </a:r>
                <a:r>
                  <a:rPr lang="it-CH" dirty="0"/>
                  <a:t> of Mass </a:t>
                </a:r>
                <a:r>
                  <a:rPr lang="it-CH" dirty="0" err="1"/>
                  <a:t>Density</a:t>
                </a:r>
                <a:r>
                  <a:rPr lang="it-CH" dirty="0"/>
                  <a:t> </a:t>
                </a:r>
                <a:r>
                  <a:rPr lang="it-CH" dirty="0" err="1"/>
                  <a:t>Function</a:t>
                </a:r>
                <a:r>
                  <a:rPr lang="it-CH" dirty="0"/>
                  <a:t> (MDF) </a:t>
                </a:r>
                <a14:m>
                  <m:oMath xmlns:m="http://schemas.openxmlformats.org/officeDocument/2006/math">
                    <m:r>
                      <a:rPr lang="it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it-CH" dirty="0"/>
                  <a:t> for </a:t>
                </a:r>
                <a:r>
                  <a:rPr lang="it-CH" dirty="0" err="1"/>
                  <a:t>species</a:t>
                </a:r>
                <a:r>
                  <a:rPr lang="it-CH" dirty="0"/>
                  <a:t> </a:t>
                </a:r>
                <a:r>
                  <a:rPr lang="it-CH" i="1" dirty="0"/>
                  <a:t>s</a:t>
                </a:r>
              </a:p>
              <a:p>
                <a:endParaRPr lang="it-CH" dirty="0"/>
              </a:p>
              <a:p>
                <a:endParaRPr lang="it-CH" dirty="0"/>
              </a:p>
              <a:p>
                <a:r>
                  <a:rPr lang="it-CH" dirty="0"/>
                  <a:t>High </a:t>
                </a:r>
                <a:r>
                  <a:rPr lang="it-CH" dirty="0" err="1"/>
                  <a:t>dimensional</a:t>
                </a:r>
                <a:r>
                  <a:rPr lang="it-CH" dirty="0"/>
                  <a:t> </a:t>
                </a:r>
                <a:r>
                  <a:rPr lang="it-CH" dirty="0" err="1"/>
                  <a:t>collision</a:t>
                </a:r>
                <a:r>
                  <a:rPr lang="it-CH" dirty="0"/>
                  <a:t> operator </a:t>
                </a:r>
                <a:r>
                  <a:rPr lang="it-CH" sz="1000" dirty="0">
                    <a:solidFill>
                      <a:schemeClr val="tx1"/>
                    </a:solidFill>
                  </a:rPr>
                  <a:t>[1]</a:t>
                </a:r>
                <a:r>
                  <a:rPr lang="it-CH" sz="1000" dirty="0"/>
                  <a:t> </a:t>
                </a:r>
                <a:r>
                  <a:rPr lang="it-CH" dirty="0"/>
                  <a:t>:</a:t>
                </a:r>
              </a:p>
              <a:p>
                <a:endParaRPr lang="it-CH" dirty="0"/>
              </a:p>
              <a:p>
                <a:endParaRPr lang="it-CH" dirty="0"/>
              </a:p>
              <a:p>
                <a:r>
                  <a:rPr lang="it-CH" dirty="0"/>
                  <a:t>Lorentz force:</a:t>
                </a:r>
              </a:p>
              <a:p>
                <a:r>
                  <a:rPr lang="it-CH" dirty="0" err="1">
                    <a:solidFill>
                      <a:schemeClr val="tx1"/>
                    </a:solidFill>
                  </a:rPr>
                  <a:t>Rosenbluth</a:t>
                </a:r>
                <a:r>
                  <a:rPr lang="it-CH" dirty="0">
                    <a:solidFill>
                      <a:schemeClr val="tx1"/>
                    </a:solidFill>
                  </a:rPr>
                  <a:t> Fokker-Planck </a:t>
                </a:r>
                <a:r>
                  <a:rPr lang="it-CH" sz="1000" dirty="0">
                    <a:solidFill>
                      <a:schemeClr val="tx1"/>
                    </a:solidFill>
                  </a:rPr>
                  <a:t>[2]</a:t>
                </a:r>
                <a:r>
                  <a:rPr lang="it-CH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it-CH" dirty="0"/>
              </a:p>
              <a:p>
                <a:endParaRPr lang="it-CH" dirty="0"/>
              </a:p>
              <a:p>
                <a:endParaRPr lang="it-CH" dirty="0"/>
              </a:p>
              <a:p>
                <a:endParaRPr lang="it-CH" dirty="0"/>
              </a:p>
              <a:p>
                <a:endParaRPr lang="it-CH" dirty="0"/>
              </a:p>
              <a:p>
                <a:pPr marL="0" indent="0">
                  <a:buNone/>
                </a:pPr>
                <a:endParaRPr lang="it-CH" dirty="0"/>
              </a:p>
              <a:p>
                <a:endParaRPr lang="it-CH" dirty="0"/>
              </a:p>
              <a:p>
                <a:endParaRPr lang="it-CH" dirty="0"/>
              </a:p>
              <a:p>
                <a:endParaRPr lang="it-CH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Segnaposto contenuto 1">
                <a:extLst>
                  <a:ext uri="{FF2B5EF4-FFF2-40B4-BE49-F238E27FC236}">
                    <a16:creationId xmlns:a16="http://schemas.microsoft.com/office/drawing/2014/main" id="{919B2CBC-3DA0-4212-E08D-D07520BBE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>
                <a:blip r:embed="rId4"/>
                <a:stretch>
                  <a:fillRect l="-323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5D64E9-29F5-6A2F-2CD7-C7BD8D1E007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D2A493-EAC8-0D24-0C7E-743BD89EA48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 dirty="0"/>
              <a:t>Fabiano Sasselli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FDDC79-EAA2-53C0-18D2-CDFD6A16AB9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5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85DEA7D7-0EA1-56A9-8D37-68A5622A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Kinetic</a:t>
            </a:r>
            <a:r>
              <a:rPr lang="it-CH" dirty="0"/>
              <a:t> model-Boltzmann </a:t>
            </a:r>
            <a:r>
              <a:rPr lang="it-CH" dirty="0" err="1"/>
              <a:t>Transport</a:t>
            </a:r>
            <a:r>
              <a:rPr lang="it-CH" dirty="0"/>
              <a:t> Equation</a:t>
            </a:r>
            <a:br>
              <a:rPr lang="it-CH" dirty="0"/>
            </a:b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A90745-FEEB-8C41-B0CF-C5CE2A122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04" y="3701853"/>
            <a:ext cx="6704154" cy="80057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19233F-62E1-BE34-1232-D1A9B86D2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91" y="2521687"/>
            <a:ext cx="3660972" cy="59988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6D2E15C-2326-4A80-C43F-DAC33240FAE0}"/>
              </a:ext>
            </a:extLst>
          </p:cNvPr>
          <p:cNvCxnSpPr>
            <a:cxnSpLocks/>
          </p:cNvCxnSpPr>
          <p:nvPr/>
        </p:nvCxnSpPr>
        <p:spPr>
          <a:xfrm>
            <a:off x="5309844" y="2821628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92254-1AE1-A1CB-D26A-BA33B9A84AD3}"/>
              </a:ext>
            </a:extLst>
          </p:cNvPr>
          <p:cNvSpPr txBox="1"/>
          <p:nvPr/>
        </p:nvSpPr>
        <p:spPr>
          <a:xfrm>
            <a:off x="2736767" y="6034048"/>
            <a:ext cx="736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 P. Jenny et. al.,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fluid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model for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(2009)</a:t>
            </a:r>
          </a:p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M.N.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Rosenbluth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et. al.,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Fokker-Planck Equation for an Inverse-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Force,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Review (1957)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6385FF-158C-BBDE-899C-56D55FCCD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41" y="4502430"/>
            <a:ext cx="2154288" cy="6032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678FFC3-4E2F-7167-85A4-C369C5623346}"/>
              </a:ext>
            </a:extLst>
          </p:cNvPr>
          <p:cNvSpPr/>
          <p:nvPr/>
        </p:nvSpPr>
        <p:spPr>
          <a:xfrm>
            <a:off x="2949039" y="4667955"/>
            <a:ext cx="1985157" cy="301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552004A-4862-264E-599E-3F047E797590}"/>
              </a:ext>
            </a:extLst>
          </p:cNvPr>
          <p:cNvSpPr/>
          <p:nvPr/>
        </p:nvSpPr>
        <p:spPr>
          <a:xfrm>
            <a:off x="8369300" y="2597150"/>
            <a:ext cx="223681" cy="254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302089C-C7A8-84C1-E05F-29BE6770B46B}"/>
                  </a:ext>
                </a:extLst>
              </p:cNvPr>
              <p:cNvSpPr txBox="1"/>
              <p:nvPr/>
            </p:nvSpPr>
            <p:spPr>
              <a:xfrm>
                <a:off x="534045" y="5655677"/>
                <a:ext cx="971785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velocity component of </a:t>
                </a:r>
                <a14:m>
                  <m:oMath xmlns:m="http://schemas.openxmlformats.org/officeDocument/2006/math">
                    <m:r>
                      <a:rPr lang="it-CH" sz="11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it-CH" sz="1100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post collision velocity ,</a:t>
                </a:r>
                <a:r>
                  <a:rPr lang="it-CH" sz="1100" b="1" dirty="0">
                    <a:cs typeface="Arial" panose="020B0604020202020204" pitchFamily="34" charset="0"/>
                  </a:rPr>
                  <a:t>B</a:t>
                </a:r>
                <a14:m>
                  <m:oMath xmlns:m="http://schemas.openxmlformats.org/officeDocument/2006/math"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magnetic field,</a:t>
                </a:r>
                <a:r>
                  <a:rPr lang="it-CH" sz="1100" b="1" dirty="0">
                    <a:cs typeface="Arial" panose="020B0604020202020204" pitchFamily="34" charset="0"/>
                  </a:rPr>
                  <a:t> E</a:t>
                </a:r>
                <a14:m>
                  <m:oMath xmlns:m="http://schemas.openxmlformats.org/officeDocument/2006/math"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electric field,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collision parameter,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collision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charge species s,</a:t>
                </a:r>
              </a:p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density,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Boltzmann constant,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Rosenbluth potentials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302089C-C7A8-84C1-E05F-29BE6770B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5" y="5655677"/>
                <a:ext cx="9717853" cy="430887"/>
              </a:xfrm>
              <a:prstGeom prst="rect">
                <a:avLst/>
              </a:prstGeom>
              <a:blipFill>
                <a:blip r:embed="rId8"/>
                <a:stretch>
                  <a:fillRect t="-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540B82F2-219D-B990-05F2-A182343B0AC0}"/>
              </a:ext>
            </a:extLst>
          </p:cNvPr>
          <p:cNvSpPr/>
          <p:nvPr/>
        </p:nvSpPr>
        <p:spPr>
          <a:xfrm>
            <a:off x="8908390" y="2548606"/>
            <a:ext cx="1725963" cy="67686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1E9EC33-7630-29B0-8CE6-7BDA8C2E17BD}"/>
              </a:ext>
            </a:extLst>
          </p:cNvPr>
          <p:cNvSpPr/>
          <p:nvPr/>
        </p:nvSpPr>
        <p:spPr>
          <a:xfrm>
            <a:off x="5033229" y="4948431"/>
            <a:ext cx="5601124" cy="6326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4E637D-40A8-0BA1-85E7-9B92A4FD012E}"/>
              </a:ext>
            </a:extLst>
          </p:cNvPr>
          <p:cNvSpPr/>
          <p:nvPr/>
        </p:nvSpPr>
        <p:spPr>
          <a:xfrm>
            <a:off x="7080720" y="4880801"/>
            <a:ext cx="970750" cy="774875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1856FDB-8AD2-8992-D545-B35D046CCC86}"/>
              </a:ext>
            </a:extLst>
          </p:cNvPr>
          <p:cNvSpPr/>
          <p:nvPr/>
        </p:nvSpPr>
        <p:spPr>
          <a:xfrm>
            <a:off x="9308297" y="4889207"/>
            <a:ext cx="1326056" cy="774875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0D9DE6E-DD23-DC01-B06A-2C8E4EEA6D2D}"/>
              </a:ext>
            </a:extLst>
          </p:cNvPr>
          <p:cNvSpPr txBox="1"/>
          <p:nvPr/>
        </p:nvSpPr>
        <p:spPr>
          <a:xfrm>
            <a:off x="7272585" y="454859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drift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C0E1D06-4E51-64A8-36A0-8272E7819323}"/>
              </a:ext>
            </a:extLst>
          </p:cNvPr>
          <p:cNvSpPr txBox="1"/>
          <p:nvPr/>
        </p:nvSpPr>
        <p:spPr>
          <a:xfrm>
            <a:off x="9437458" y="4541786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1CB0506-E684-599E-B15E-169EB69646A5}"/>
                  </a:ext>
                </a:extLst>
              </p:cNvPr>
              <p:cNvSpPr txBox="1"/>
              <p:nvPr/>
            </p:nvSpPr>
            <p:spPr>
              <a:xfrm>
                <a:off x="10201563" y="5107367"/>
                <a:ext cx="1006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11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1CB0506-E684-599E-B15E-169EB696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563" y="5107367"/>
                <a:ext cx="100669" cy="169277"/>
              </a:xfrm>
              <a:prstGeom prst="rect">
                <a:avLst/>
              </a:prstGeom>
              <a:blipFill>
                <a:blip r:embed="rId9"/>
                <a:stretch>
                  <a:fillRect l="-17647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6207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B4A6E7-1514-D503-9C76-820968CB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Magnetized</a:t>
            </a:r>
            <a:r>
              <a:rPr lang="it-CH" dirty="0"/>
              <a:t> Poisson Vlasov-Fokker-Planck Equation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F919CD-11D2-3444-6626-C68B98B1D708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72BC65F2-B41C-45D9-860B-3EAF747178DB}" type="datetime1">
              <a:rPr lang="de-DE" smtClean="0"/>
              <a:t>22.12.2022</a:t>
            </a:fld>
            <a:endParaRPr lang="de-DE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0EAA2F-FFAB-152E-DEF2-074B7D73FD2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BF273-5AF9-86E8-3875-75858189339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C32A41A-4604-49F5-A7BF-B70D6D083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98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BF8676E-522A-B175-8B65-54CB8A574A27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/>
              <a:t>Constant </a:t>
            </a:r>
            <a:r>
              <a:rPr lang="it-CH" dirty="0" err="1"/>
              <a:t>external</a:t>
            </a:r>
            <a:r>
              <a:rPr lang="it-CH" dirty="0"/>
              <a:t> </a:t>
            </a:r>
            <a:r>
              <a:rPr lang="it-CH" dirty="0" err="1"/>
              <a:t>magnetic</a:t>
            </a:r>
            <a:r>
              <a:rPr lang="it-CH" dirty="0"/>
              <a:t> field (</a:t>
            </a:r>
            <a:r>
              <a:rPr lang="it-CH" dirty="0" err="1"/>
              <a:t>magnetized</a:t>
            </a:r>
            <a:r>
              <a:rPr lang="it-CH" dirty="0"/>
              <a:t>)</a:t>
            </a:r>
          </a:p>
          <a:p>
            <a:r>
              <a:rPr lang="it-CH" dirty="0"/>
              <a:t>Linear </a:t>
            </a:r>
            <a:r>
              <a:rPr lang="it-CH" dirty="0" err="1"/>
              <a:t>drift</a:t>
            </a:r>
            <a:r>
              <a:rPr lang="it-CH" dirty="0"/>
              <a:t>, </a:t>
            </a:r>
            <a:r>
              <a:rPr lang="it-CH" dirty="0" err="1"/>
              <a:t>constant</a:t>
            </a:r>
            <a:r>
              <a:rPr lang="it-CH" dirty="0"/>
              <a:t> </a:t>
            </a:r>
            <a:r>
              <a:rPr lang="it-CH" dirty="0" err="1"/>
              <a:t>diffusion</a:t>
            </a:r>
            <a:r>
              <a:rPr lang="it-CH" dirty="0"/>
              <a:t> Fokker-Planck model 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[1], [2] </a:t>
            </a:r>
            <a:endParaRPr lang="en-US" sz="10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7D5574C-244E-8E87-98FD-D282FBEF68B0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C28C14-7EC9-3504-D36B-3BA14592198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0430C98-5021-BC63-C967-E1B4C8956F4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7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58CDC93-7DCC-3501-EC08-3878384D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Magnetized</a:t>
            </a:r>
            <a:r>
              <a:rPr lang="it-CH" dirty="0"/>
              <a:t> Poisson Vlasov-Fokker-Planck Equation</a:t>
            </a:r>
            <a:br>
              <a:rPr lang="it-CH" dirty="0"/>
            </a:b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0A0E07-0C0E-5CAC-501D-9088825F2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46" y="2933783"/>
            <a:ext cx="6158139" cy="115042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09647F-FA93-B4CA-6EC4-91E46CF7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3" y="4299304"/>
            <a:ext cx="6862776" cy="1007778"/>
          </a:xfrm>
          <a:prstGeom prst="rect">
            <a:avLst/>
          </a:prstGeom>
        </p:spPr>
      </p:pic>
      <p:pic>
        <p:nvPicPr>
          <p:cNvPr id="14" name="Immagine 1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BB57B568-762D-BAE5-B25F-FFE508E3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858" y="4084205"/>
            <a:ext cx="3054919" cy="11337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26AA3A-A98A-25E8-0AEA-24E03A769D79}"/>
              </a:ext>
            </a:extLst>
          </p:cNvPr>
          <p:cNvSpPr txBox="1"/>
          <p:nvPr/>
        </p:nvSpPr>
        <p:spPr>
          <a:xfrm>
            <a:off x="1760538" y="6110992"/>
            <a:ext cx="8842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P. Jenny, H.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Gorji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Accurate time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 solving Vlasov-Fokker-Planck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specified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electromagnetic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fields, J.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(2019)</a:t>
            </a:r>
          </a:p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 P. Jenny et. al.,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fluid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model for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(2009)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F09206F-AC59-47FC-6093-5E10C5A7554A}"/>
                  </a:ext>
                </a:extLst>
              </p:cNvPr>
              <p:cNvSpPr txBox="1"/>
              <p:nvPr/>
            </p:nvSpPr>
            <p:spPr>
              <a:xfrm>
                <a:off x="532573" y="5774756"/>
                <a:ext cx="70583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friction coefficient,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mean bath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mass species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Boltzmann constant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F09206F-AC59-47FC-6093-5E10C5A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73" y="5774756"/>
                <a:ext cx="7058343" cy="261610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1187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66581E-2522-4015-30A3-9A33C6EA314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 err="1"/>
              <a:t>Approximate</a:t>
            </a:r>
            <a:r>
              <a:rPr lang="it-CH" dirty="0"/>
              <a:t> MDF </a:t>
            </a:r>
            <a:r>
              <a:rPr lang="it-CH" dirty="0" err="1"/>
              <a:t>using</a:t>
            </a:r>
            <a:r>
              <a:rPr lang="it-CH" dirty="0"/>
              <a:t> </a:t>
            </a:r>
            <a:r>
              <a:rPr lang="it-CH" dirty="0" err="1"/>
              <a:t>computational</a:t>
            </a:r>
            <a:r>
              <a:rPr lang="it-CH" dirty="0"/>
              <a:t> </a:t>
            </a:r>
            <a:r>
              <a:rPr lang="it-CH" dirty="0" err="1"/>
              <a:t>particles</a:t>
            </a:r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r>
              <a:rPr lang="it-CH" dirty="0" err="1"/>
              <a:t>Easier</a:t>
            </a:r>
            <a:r>
              <a:rPr lang="it-CH" dirty="0"/>
              <a:t> </a:t>
            </a:r>
            <a:r>
              <a:rPr lang="it-CH" dirty="0" err="1"/>
              <a:t>computation</a:t>
            </a:r>
            <a:r>
              <a:rPr lang="it-CH" dirty="0"/>
              <a:t> </a:t>
            </a:r>
            <a:r>
              <a:rPr lang="it-CH" dirty="0" err="1"/>
              <a:t>through</a:t>
            </a:r>
            <a:r>
              <a:rPr lang="it-CH" dirty="0"/>
              <a:t> </a:t>
            </a:r>
            <a:r>
              <a:rPr lang="it-CH" dirty="0" err="1"/>
              <a:t>Langevin</a:t>
            </a:r>
            <a:r>
              <a:rPr lang="it-CH" dirty="0"/>
              <a:t> </a:t>
            </a:r>
            <a:r>
              <a:rPr lang="it-CH" dirty="0" err="1"/>
              <a:t>formulation</a:t>
            </a:r>
            <a:r>
              <a:rPr lang="it-CH" dirty="0"/>
              <a:t> 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it-CH" dirty="0"/>
              <a:t> </a:t>
            </a:r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r>
              <a:rPr lang="it-CH" dirty="0" err="1"/>
              <a:t>Problem</a:t>
            </a:r>
            <a:r>
              <a:rPr lang="it-CH" dirty="0"/>
              <a:t>: </a:t>
            </a:r>
            <a:r>
              <a:rPr lang="it-CH" dirty="0" err="1"/>
              <a:t>magnetic</a:t>
            </a:r>
            <a:r>
              <a:rPr lang="it-CH" dirty="0"/>
              <a:t> field-</a:t>
            </a:r>
            <a:r>
              <a:rPr lang="it-CH" dirty="0" err="1"/>
              <a:t>velocity</a:t>
            </a:r>
            <a:r>
              <a:rPr lang="it-CH" dirty="0"/>
              <a:t> </a:t>
            </a:r>
            <a:r>
              <a:rPr lang="it-CH" dirty="0" err="1"/>
              <a:t>coupling</a:t>
            </a:r>
            <a:r>
              <a:rPr lang="it-CH" dirty="0"/>
              <a:t> (</a:t>
            </a:r>
            <a:r>
              <a:rPr lang="it-CH" dirty="0" err="1"/>
              <a:t>vector</a:t>
            </a:r>
            <a:r>
              <a:rPr lang="it-CH" dirty="0"/>
              <a:t> product in Lorentz force)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22F098-FE26-1D44-3EA8-9BE3E73A6296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8EAF30-B129-D6EB-E105-C4CA10EE166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BF3E33-976C-14EF-A700-B2E871E363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8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2B8292AE-11DB-642B-4E7A-CF366CCF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/>
              <a:t>Particle</a:t>
            </a:r>
            <a:r>
              <a:rPr lang="it-CH" dirty="0"/>
              <a:t> Method</a:t>
            </a:r>
            <a:br>
              <a:rPr lang="it-CH" dirty="0"/>
            </a:b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701C29-719F-AA16-6C63-459688A21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39" y="2519205"/>
            <a:ext cx="6385354" cy="972938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81FBBD-C23C-1ABA-96FD-64FD53A21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4256399"/>
            <a:ext cx="3589331" cy="10234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11ECEB-3D59-0020-CF5D-6406B9577BE7}"/>
              </a:ext>
            </a:extLst>
          </p:cNvPr>
          <p:cNvSpPr txBox="1"/>
          <p:nvPr/>
        </p:nvSpPr>
        <p:spPr>
          <a:xfrm>
            <a:off x="1760538" y="6110992"/>
            <a:ext cx="8771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P. Jenny, H.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Gorji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Accurate time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 solving Vlasov-Fokker-Planck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specified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electromagnetic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fields, J.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(2019)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CDF376C-3C1C-C5FC-2D39-0DA5AC64327E}"/>
                  </a:ext>
                </a:extLst>
              </p:cNvPr>
              <p:cNvSpPr txBox="1"/>
              <p:nvPr/>
            </p:nvSpPr>
            <p:spPr>
              <a:xfrm>
                <a:off x="544930" y="3403057"/>
                <a:ext cx="10330713" cy="461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species s velocity vector,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velocity vector for particle p of species s,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delta function, </a:t>
                </a:r>
                <a14:m>
                  <m:oMath xmlns:m="http://schemas.openxmlformats.org/officeDocument/2006/math"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statistical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number of computational particles for species 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position vector for particle p of species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sub>
                    </m:sSub>
                    <m:r>
                      <a:rPr lang="it-CH" sz="11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position vector for species s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CDF376C-3C1C-C5FC-2D39-0DA5AC64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30" y="3403057"/>
                <a:ext cx="10330713" cy="461280"/>
              </a:xfrm>
              <a:prstGeom prst="rect">
                <a:avLst/>
              </a:prstGeom>
              <a:blipFill>
                <a:blip r:embed="rId4"/>
                <a:stretch>
                  <a:fillRect t="-131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71984DE-98A2-7C48-CAAB-C87E10203B40}"/>
                  </a:ext>
                </a:extLst>
              </p:cNvPr>
              <p:cNvSpPr txBox="1"/>
              <p:nvPr/>
            </p:nvSpPr>
            <p:spPr>
              <a:xfrm>
                <a:off x="544930" y="5212908"/>
                <a:ext cx="2683170" cy="276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Wiener process vector for particle p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71984DE-98A2-7C48-CAAB-C87E1020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30" y="5212908"/>
                <a:ext cx="2683170" cy="276807"/>
              </a:xfrm>
              <a:prstGeom prst="rect">
                <a:avLst/>
              </a:prstGeom>
              <a:blipFill>
                <a:blip r:embed="rId5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6099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64E5625-D1CB-6F68-D07B-A90FC19F5CD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it-CH" dirty="0"/>
              <a:t>Decoupling</a:t>
            </a:r>
          </a:p>
          <a:p>
            <a:endParaRPr lang="it-CH" dirty="0"/>
          </a:p>
          <a:p>
            <a:endParaRPr lang="it-CH" dirty="0"/>
          </a:p>
          <a:p>
            <a:r>
              <a:rPr lang="it-CH" dirty="0" err="1"/>
              <a:t>Exact</a:t>
            </a:r>
            <a:r>
              <a:rPr lang="it-CH" dirty="0"/>
              <a:t> </a:t>
            </a:r>
            <a:r>
              <a:rPr lang="it-CH" dirty="0" err="1"/>
              <a:t>integration</a:t>
            </a:r>
            <a:r>
              <a:rPr lang="it-CH" dirty="0"/>
              <a:t> of SDE</a:t>
            </a:r>
          </a:p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E98D734-19F5-4F05-0BD8-C1795B9C5656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fld id="{4A236C05-BD9B-4D33-BE54-210A38A66C0F}" type="datetime1">
              <a:rPr lang="de-DE" smtClean="0"/>
              <a:t>22.12.2022</a:t>
            </a:fld>
            <a:endParaRPr lang="de-DE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28AA30-361A-A61F-29E0-D051ADF84CF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r>
              <a:rPr lang="en-US"/>
              <a:t>Fabiano Sasselli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F3BA22-B8F4-FEFD-B64B-A33C8A02720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96A243-B310-4513-B800-541433E62DD4}" type="slidenum">
              <a:rPr lang="en-US" smtClean="0"/>
              <a:t>9</a:t>
            </a:fld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F917328-DA66-A589-344B-B1326FCA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Accurate time </a:t>
            </a:r>
            <a:r>
              <a:rPr lang="it-CH" dirty="0" err="1"/>
              <a:t>integration</a:t>
            </a:r>
            <a:r>
              <a:rPr lang="it-CH" dirty="0"/>
              <a:t> </a:t>
            </a:r>
            <a:r>
              <a:rPr lang="it-CH" sz="1800" dirty="0"/>
              <a:t>[1]</a:t>
            </a:r>
            <a:br>
              <a:rPr lang="it-CH" sz="1800" dirty="0"/>
            </a:b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F33BB1-432D-5C94-E650-6AC86F6AA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43" y="2418193"/>
            <a:ext cx="4490705" cy="710158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FC1C98-CFC2-1108-3F99-D951B5AD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85" y="2399092"/>
            <a:ext cx="3864704" cy="145851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C87CC4F-0A1E-1E78-E043-90E3474269E5}"/>
              </a:ext>
            </a:extLst>
          </p:cNvPr>
          <p:cNvCxnSpPr>
            <a:cxnSpLocks/>
          </p:cNvCxnSpPr>
          <p:nvPr/>
        </p:nvCxnSpPr>
        <p:spPr>
          <a:xfrm>
            <a:off x="6039887" y="2876817"/>
            <a:ext cx="924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F76747-008D-B88D-D8B2-F79DC01E6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24" y="3857610"/>
            <a:ext cx="4539314" cy="10962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5D3F23E-22BE-F33B-CC34-1AA883F10E86}"/>
              </a:ext>
            </a:extLst>
          </p:cNvPr>
          <p:cNvSpPr txBox="1"/>
          <p:nvPr/>
        </p:nvSpPr>
        <p:spPr>
          <a:xfrm>
            <a:off x="1760538" y="6110992"/>
            <a:ext cx="8771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it-CH" sz="1000" i="1" dirty="0">
                <a:latin typeface="Arial" panose="020B0604020202020204" pitchFamily="34" charset="0"/>
                <a:cs typeface="Arial" panose="020B0604020202020204" pitchFamily="34" charset="0"/>
              </a:rPr>
              <a:t>P. Jenny, H. </a:t>
            </a:r>
            <a:r>
              <a:rPr lang="it-CH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Gorji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Accurate time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for solving Vlasov-Fokker-Planck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specified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electromagnetic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 fields, J.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CH" sz="1000" dirty="0" err="1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it-CH" sz="1000" dirty="0">
                <a:latin typeface="Arial" panose="020B0604020202020204" pitchFamily="34" charset="0"/>
                <a:cs typeface="Arial" panose="020B0604020202020204" pitchFamily="34" charset="0"/>
              </a:rPr>
              <a:t>, (2019)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76F5BA7-239D-ADF4-D288-0C65B9D2C6B4}"/>
                  </a:ext>
                </a:extLst>
              </p:cNvPr>
              <p:cNvSpPr txBox="1"/>
              <p:nvPr/>
            </p:nvSpPr>
            <p:spPr>
              <a:xfrm>
                <a:off x="537957" y="5825721"/>
                <a:ext cx="7693901" cy="285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𝜷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  <m:sup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bSup>
                    <m:sSup>
                      <m:sSup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𝑼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𝑷</m:t>
                        </m:r>
                      </m:sub>
                    </m:sSub>
                    <m: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CH" sz="11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it-CH" sz="11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it-CH" sz="11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𝝃</m:t>
                        </m:r>
                      </m:e>
                      <m:sub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CH" sz="11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𝝃</m:t>
                        </m:r>
                      </m:e>
                      <m:sub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it-CH" sz="11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it-CH" sz="1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correlated random vectors, </a:t>
                </a:r>
                <a14:m>
                  <m:oMath xmlns:m="http://schemas.openxmlformats.org/officeDocument/2006/math"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𝒅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it-CH" sz="1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it-CH" sz="11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m:rPr>
                        <m:sty m:val="p"/>
                      </m:rP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model</m:t>
                    </m:r>
                    <m: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it-CH" sz="11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coefficients</m:t>
                    </m:r>
                  </m:oMath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76F5BA7-239D-ADF4-D288-0C65B9D2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7" y="5825721"/>
                <a:ext cx="7693901" cy="285271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7288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lienmaster ETH Zueri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7064</TotalTime>
  <Words>1276</Words>
  <Application>Microsoft Office PowerPoint</Application>
  <PresentationFormat>Personalizzato</PresentationFormat>
  <Paragraphs>276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Folienmaster ETH Zuerich</vt:lpstr>
      <vt:lpstr>Personalizza struttura</vt:lpstr>
      <vt:lpstr>Implementation and validation of the magnetized Poisson-Vlasov-Fokker-Planck framework</vt:lpstr>
      <vt:lpstr> Contents overview </vt:lpstr>
      <vt:lpstr>Introduction</vt:lpstr>
      <vt:lpstr> Motivation </vt:lpstr>
      <vt:lpstr>Kinetic model-Boltzmann Transport Equation </vt:lpstr>
      <vt:lpstr>Magnetized Poisson Vlasov-Fokker-Planck Equation</vt:lpstr>
      <vt:lpstr>Magnetized Poisson Vlasov-Fokker-Planck Equation </vt:lpstr>
      <vt:lpstr>Particle Method </vt:lpstr>
      <vt:lpstr>Accurate time integration [1] </vt:lpstr>
      <vt:lpstr>Electromagnetic field Potential φ Poisson equation</vt:lpstr>
      <vt:lpstr>Velocity field correction Momentum correction </vt:lpstr>
      <vt:lpstr>Presentazione standard di PowerPoint</vt:lpstr>
      <vt:lpstr> Velocity field correction Energy correction </vt:lpstr>
      <vt:lpstr>Numerical consideration PyTorch [1] and Iterative solver</vt:lpstr>
      <vt:lpstr>Results and discussion </vt:lpstr>
      <vt:lpstr> Fully Kinetic Electrostatic Collisionless Plasma 1D Plasma Sheath</vt:lpstr>
      <vt:lpstr>Electric potential φ(x)  , w=10, n_E=10^12  1/m^3 </vt:lpstr>
      <vt:lpstr> Partially Kinetic Electrostatic Collisionless Plasma 2D Plasma flow over obstacle</vt:lpstr>
      <vt:lpstr>Conductor obstacle particle position/ number density</vt:lpstr>
      <vt:lpstr>Conductor obstacle particle position/ number density</vt:lpstr>
      <vt:lpstr>Momentum Correction 2D Test case</vt:lpstr>
      <vt:lpstr>Conclusions </vt:lpstr>
      <vt:lpstr>Presentazione standard di PowerPoint</vt:lpstr>
      <vt:lpstr>Thank you for your time Discussion </vt:lpstr>
      <vt:lpstr>Reflective obstacle bugged </vt:lpstr>
      <vt:lpstr>Boundary crossing detection bugged version </vt:lpstr>
      <vt:lpstr>Boundary crossing detection solved </vt:lpstr>
      <vt:lpstr>problematic case </vt:lpstr>
      <vt:lpstr>Reflective obstacle solved </vt:lpstr>
      <vt:lpstr>Conductor obstacle Electric Potential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Fabiano</cp:lastModifiedBy>
  <cp:revision>1041</cp:revision>
  <cp:lastPrinted>2013-06-08T11:22:51Z</cp:lastPrinted>
  <dcterms:created xsi:type="dcterms:W3CDTF">2013-05-24T16:23:39Z</dcterms:created>
  <dcterms:modified xsi:type="dcterms:W3CDTF">2022-12-22T09:52:03Z</dcterms:modified>
</cp:coreProperties>
</file>